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452" r:id="rId2"/>
    <p:sldId id="520" r:id="rId3"/>
    <p:sldId id="526" r:id="rId4"/>
    <p:sldId id="528" r:id="rId5"/>
    <p:sldId id="527" r:id="rId6"/>
    <p:sldId id="529" r:id="rId7"/>
    <p:sldId id="530" r:id="rId8"/>
    <p:sldId id="525" r:id="rId9"/>
    <p:sldId id="523" r:id="rId10"/>
    <p:sldId id="531" r:id="rId11"/>
    <p:sldId id="558" r:id="rId12"/>
    <p:sldId id="559" r:id="rId13"/>
    <p:sldId id="539" r:id="rId14"/>
    <p:sldId id="560" r:id="rId15"/>
    <p:sldId id="538" r:id="rId16"/>
    <p:sldId id="540" r:id="rId17"/>
    <p:sldId id="541" r:id="rId18"/>
    <p:sldId id="533" r:id="rId19"/>
    <p:sldId id="543" r:id="rId20"/>
    <p:sldId id="544" r:id="rId21"/>
    <p:sldId id="545" r:id="rId22"/>
    <p:sldId id="546" r:id="rId23"/>
    <p:sldId id="547" r:id="rId24"/>
    <p:sldId id="542" r:id="rId25"/>
    <p:sldId id="548" r:id="rId26"/>
    <p:sldId id="534" r:id="rId27"/>
    <p:sldId id="535" r:id="rId28"/>
    <p:sldId id="536" r:id="rId29"/>
    <p:sldId id="537" r:id="rId30"/>
    <p:sldId id="549" r:id="rId31"/>
    <p:sldId id="550" r:id="rId32"/>
    <p:sldId id="512" r:id="rId33"/>
    <p:sldId id="445" r:id="rId34"/>
  </p:sldIdLst>
  <p:sldSz cx="9144000" cy="6858000" type="screen4x3"/>
  <p:notesSz cx="6985000" cy="9271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36">
          <p15:clr>
            <a:srgbClr val="A4A3A4"/>
          </p15:clr>
        </p15:guide>
        <p15:guide id="2" pos="14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0">
          <p15:clr>
            <a:srgbClr val="A4A3A4"/>
          </p15:clr>
        </p15:guide>
        <p15:guide id="2" pos="220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CC"/>
    <a:srgbClr val="FFF3F3"/>
    <a:srgbClr val="FFE7E7"/>
    <a:srgbClr val="FFCCCC"/>
    <a:srgbClr val="FFEFFF"/>
    <a:srgbClr val="FF66FF"/>
    <a:srgbClr val="CCEC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91" autoAdjust="0"/>
    <p:restoredTop sz="94076" autoAdjust="0"/>
  </p:normalViewPr>
  <p:slideViewPr>
    <p:cSldViewPr>
      <p:cViewPr varScale="1">
        <p:scale>
          <a:sx n="196" d="100"/>
          <a:sy n="196" d="100"/>
        </p:scale>
        <p:origin x="174" y="504"/>
      </p:cViewPr>
      <p:guideLst>
        <p:guide orient="horz" pos="3936"/>
        <p:guide pos="144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9" d="100"/>
          <a:sy n="69" d="100"/>
        </p:scale>
        <p:origin x="-2822" y="-62"/>
      </p:cViewPr>
      <p:guideLst>
        <p:guide orient="horz" pos="2920"/>
        <p:guide pos="220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image" Target="../media/image31.wmf"/><Relationship Id="rId1" Type="http://schemas.openxmlformats.org/officeDocument/2006/relationships/image" Target="../media/image30.wmf"/><Relationship Id="rId5" Type="http://schemas.openxmlformats.org/officeDocument/2006/relationships/image" Target="../media/image34.wmf"/><Relationship Id="rId4" Type="http://schemas.openxmlformats.org/officeDocument/2006/relationships/image" Target="../media/image3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algn="r"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fld id="{919AE560-AADD-491A-8188-699F17426580}" type="datetime1">
              <a:rPr lang="zh-CN" altLang="en-US" smtClean="0"/>
              <a:t>2019/9/25</a:t>
            </a:fld>
            <a:endParaRPr lang="en-US" altLang="zh-CN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algn="r" defTabSz="928688">
              <a:defRPr sz="1000" b="0" i="1">
                <a:latin typeface="Times New Roman" panose="02020603050405020304" pitchFamily="18" charset="0"/>
              </a:defRPr>
            </a:lvl1pPr>
          </a:lstStyle>
          <a:p>
            <a:fld id="{10453FC3-BE48-43BB-88C2-B7AF9B4FB98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57638" y="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t" anchorCtr="0" compatLnSpc="1">
            <a:prstTxWarp prst="textNoShape">
              <a:avLst/>
            </a:prstTxWarp>
          </a:bodyPr>
          <a:lstStyle>
            <a:lvl1pPr algn="r"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fld id="{B03103F6-6CA5-4D42-B8D0-A68F771720B5}" type="datetime1">
              <a:rPr lang="zh-CN" altLang="en-US" smtClean="0"/>
              <a:t>2019/9/25</a:t>
            </a:fld>
            <a:endParaRPr lang="en-US" altLang="zh-CN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defTabSz="928688">
              <a:defRPr sz="1000" b="0" i="1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57638" y="8807450"/>
            <a:ext cx="3027362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9351" tIns="0" rIns="19351" bIns="0" numCol="1" anchor="b" anchorCtr="0" compatLnSpc="1">
            <a:prstTxWarp prst="textNoShape">
              <a:avLst/>
            </a:prstTxWarp>
          </a:bodyPr>
          <a:lstStyle>
            <a:lvl1pPr algn="r" defTabSz="928688">
              <a:defRPr sz="1000" b="0" i="1">
                <a:latin typeface="Times New Roman" panose="02020603050405020304" pitchFamily="18" charset="0"/>
              </a:defRPr>
            </a:lvl1pPr>
          </a:lstStyle>
          <a:p>
            <a:fld id="{A3B93D8A-71E5-473E-A99F-5CDE7223B296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28688" y="4403725"/>
            <a:ext cx="5124450" cy="417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30" tIns="46765" rIns="93530" bIns="467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 smtClean="0"/>
              <a:t>Click to edit Master text styles</a:t>
            </a:r>
          </a:p>
          <a:p>
            <a:pPr lvl="1"/>
            <a:r>
              <a:rPr lang="en-US" altLang="zh-CN" noProof="0" smtClean="0"/>
              <a:t>Second level</a:t>
            </a:r>
          </a:p>
          <a:p>
            <a:pPr lvl="2"/>
            <a:r>
              <a:rPr lang="en-US" altLang="zh-CN" noProof="0" smtClean="0"/>
              <a:t>Third level</a:t>
            </a:r>
          </a:p>
          <a:p>
            <a:pPr lvl="3"/>
            <a:r>
              <a:rPr lang="en-US" altLang="zh-CN" noProof="0" smtClean="0"/>
              <a:t>Fourth level</a:t>
            </a:r>
          </a:p>
          <a:p>
            <a:pPr lvl="4"/>
            <a:r>
              <a:rPr lang="en-US" altLang="zh-CN" noProof="0" smtClean="0"/>
              <a:t>Fifth level</a:t>
            </a:r>
          </a:p>
        </p:txBody>
      </p:sp>
      <p:sp>
        <p:nvSpPr>
          <p:cNvPr id="10247" name="Rectangle 7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4275" y="701675"/>
            <a:ext cx="4618038" cy="346392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</p:cSld>
  <p:clrMap bg1="lt1" tx1="dk1" bg2="lt2" tx2="dk2" accent1="accent1" accent2="accent2" accent3="accent3" accent4="accent4" accent5="accent5" accent6="accent6" hlink="hlink" folHlink="folHlink"/>
  <p:hf hdr="0" ft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5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5A0F5C-25C0-4820-9D4D-4442A0B0B805}" type="slidenum">
              <a:rPr lang="en-US" altLang="zh-CN" sz="1000" b="0">
                <a:solidFill>
                  <a:srgbClr val="000000"/>
                </a:solidFill>
                <a:latin typeface="Times New Roman" panose="02020603050405020304" pitchFamily="18" charset="0"/>
              </a:rPr>
              <a:pPr/>
              <a:t>1</a:t>
            </a:fld>
            <a:endParaRPr lang="en-US" altLang="zh-CN" sz="1000" b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  <p:sp>
        <p:nvSpPr>
          <p:cNvPr id="11267" name="Rectangle 2"/>
          <p:cNvSpPr>
            <a:spLocks noChangeArrowheads="1"/>
          </p:cNvSpPr>
          <p:nvPr/>
        </p:nvSpPr>
        <p:spPr bwMode="auto">
          <a:xfrm>
            <a:off x="3956050" y="0"/>
            <a:ext cx="30289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68" name="Rectangle 3"/>
          <p:cNvSpPr>
            <a:spLocks noChangeArrowheads="1"/>
          </p:cNvSpPr>
          <p:nvPr/>
        </p:nvSpPr>
        <p:spPr bwMode="auto">
          <a:xfrm>
            <a:off x="3956050" y="8807450"/>
            <a:ext cx="302895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351" tIns="0" rIns="19351" bIns="0" anchor="b"/>
          <a:lstStyle>
            <a:lvl1pPr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zh-CN" sz="1000" b="0" i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269" name="Rectangle 4"/>
          <p:cNvSpPr>
            <a:spLocks noChangeArrowheads="1"/>
          </p:cNvSpPr>
          <p:nvPr/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0" name="Rectangle 5"/>
          <p:cNvSpPr>
            <a:spLocks noChangeArrowheads="1"/>
          </p:cNvSpPr>
          <p:nvPr/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1" name="Rectangle 6"/>
          <p:cNvSpPr>
            <a:spLocks noChangeArrowheads="1"/>
          </p:cNvSpPr>
          <p:nvPr/>
        </p:nvSpPr>
        <p:spPr bwMode="auto">
          <a:xfrm>
            <a:off x="3954463" y="0"/>
            <a:ext cx="30305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2" name="Rectangle 7"/>
          <p:cNvSpPr>
            <a:spLocks noChangeArrowheads="1"/>
          </p:cNvSpPr>
          <p:nvPr/>
        </p:nvSpPr>
        <p:spPr bwMode="auto">
          <a:xfrm>
            <a:off x="3954463" y="8807450"/>
            <a:ext cx="3030537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9351" tIns="0" rIns="19351" bIns="0" anchor="b"/>
          <a:lstStyle>
            <a:lvl1pPr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zh-CN" sz="1000" b="0" i="1">
                <a:solidFill>
                  <a:srgbClr val="000000"/>
                </a:solidFill>
                <a:latin typeface="Times New Roman" panose="02020603050405020304" pitchFamily="18" charset="0"/>
              </a:rPr>
              <a:t>1</a:t>
            </a:r>
          </a:p>
        </p:txBody>
      </p:sp>
      <p:sp>
        <p:nvSpPr>
          <p:cNvPr id="11273" name="Rectangle 8"/>
          <p:cNvSpPr>
            <a:spLocks noChangeArrowheads="1"/>
          </p:cNvSpPr>
          <p:nvPr/>
        </p:nvSpPr>
        <p:spPr bwMode="auto">
          <a:xfrm>
            <a:off x="0" y="8807450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4" name="Rectangle 9"/>
          <p:cNvSpPr>
            <a:spLocks noChangeArrowheads="1"/>
          </p:cNvSpPr>
          <p:nvPr/>
        </p:nvSpPr>
        <p:spPr bwMode="auto">
          <a:xfrm>
            <a:off x="0" y="0"/>
            <a:ext cx="302736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1275" name="Rectangle 10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  <p:sp>
        <p:nvSpPr>
          <p:cNvPr id="11276" name="Rectangle 11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zh-CN" smtClean="0"/>
          </a:p>
        </p:txBody>
      </p:sp>
      <p:sp>
        <p:nvSpPr>
          <p:cNvPr id="11277" name="日期占位符 15"/>
          <p:cNvSpPr>
            <a:spLocks noGrp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28688"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DE0D0D0-5E8C-43B7-A95C-C14D0BF7DA80}" type="datetime1">
              <a:rPr lang="zh-CN" altLang="en-US" sz="1000" b="0" smtClean="0">
                <a:solidFill>
                  <a:srgbClr val="000000"/>
                </a:solidFill>
                <a:latin typeface="Times New Roman" panose="02020603050405020304" pitchFamily="18" charset="0"/>
              </a:rPr>
              <a:t>2019/9/25</a:t>
            </a:fld>
            <a:endParaRPr lang="en-US" altLang="zh-CN" sz="1000" b="0" smtClean="0">
              <a:solidFill>
                <a:srgbClr val="000000"/>
              </a:solidFill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0"/>
            <a:ext cx="7086600" cy="838200"/>
          </a:xfrm>
        </p:spPr>
        <p:txBody>
          <a:bodyPr/>
          <a:lstStyle>
            <a:lvl1pPr>
              <a:lnSpc>
                <a:spcPct val="100000"/>
              </a:lnSpc>
              <a:defRPr sz="36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04800" y="990600"/>
            <a:ext cx="8534400" cy="5562600"/>
          </a:xfrm>
        </p:spPr>
        <p:txBody>
          <a:bodyPr/>
          <a:lstStyle>
            <a:lvl1pPr>
              <a:buFont typeface="Wingdings" pitchFamily="2" charset="2"/>
              <a:buChar char="Ø"/>
              <a:defRPr sz="2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1pPr>
            <a:lvl2pPr>
              <a:buFont typeface="Wingdings" pitchFamily="2" charset="2"/>
              <a:buChar char="l"/>
              <a:defRPr sz="2400">
                <a:latin typeface="宋体" pitchFamily="2" charset="-122"/>
                <a:ea typeface="宋体" pitchFamily="2" charset="-122"/>
                <a:cs typeface="Times New Roman" pitchFamily="18" charset="0"/>
              </a:defRPr>
            </a:lvl2pPr>
            <a:lvl3pPr>
              <a:buFont typeface="Wingdings" pitchFamily="2" charset="2"/>
              <a:buChar char="p"/>
              <a:defRPr sz="2000">
                <a:latin typeface="宋体" pitchFamily="2" charset="-122"/>
                <a:ea typeface="宋体" pitchFamily="2" charset="-122"/>
                <a:cs typeface="Times New Roman" pitchFamily="18" charset="0"/>
              </a:defRPr>
            </a:lvl3pPr>
            <a:lvl4pPr>
              <a:buFont typeface="Wingdings" pitchFamily="2" charset="2"/>
              <a:buChar char="u"/>
              <a:defRPr sz="1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4pPr>
            <a:lvl5pPr>
              <a:defRPr sz="1600">
                <a:latin typeface="宋体" pitchFamily="2" charset="-122"/>
                <a:ea typeface="宋体" pitchFamily="2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61627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0"/>
            <a:ext cx="7086600" cy="838200"/>
          </a:xfrm>
        </p:spPr>
        <p:txBody>
          <a:bodyPr/>
          <a:lstStyle>
            <a:lvl1pPr>
              <a:lnSpc>
                <a:spcPct val="100000"/>
              </a:lnSpc>
              <a:defRPr sz="3600">
                <a:latin typeface="Times New Roman" pitchFamily="18" charset="0"/>
                <a:ea typeface="宋体" pitchFamily="2" charset="-122"/>
                <a:cs typeface="Times New Roman" pitchFamily="18" charset="0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2400" y="990600"/>
            <a:ext cx="4343400" cy="5334000"/>
          </a:xfrm>
        </p:spPr>
        <p:txBody>
          <a:bodyPr/>
          <a:lstStyle>
            <a:lvl1pPr>
              <a:buFont typeface="Wingdings" pitchFamily="2" charset="2"/>
              <a:buChar char="Ø"/>
              <a:defRPr sz="2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1pPr>
            <a:lvl2pPr>
              <a:buFont typeface="Wingdings" pitchFamily="2" charset="2"/>
              <a:buChar char="l"/>
              <a:defRPr sz="2400">
                <a:latin typeface="宋体" pitchFamily="2" charset="-122"/>
                <a:ea typeface="宋体" pitchFamily="2" charset="-122"/>
                <a:cs typeface="Times New Roman" pitchFamily="18" charset="0"/>
              </a:defRPr>
            </a:lvl2pPr>
            <a:lvl3pPr>
              <a:buFont typeface="Wingdings" pitchFamily="2" charset="2"/>
              <a:buChar char="p"/>
              <a:defRPr sz="2000">
                <a:latin typeface="宋体" pitchFamily="2" charset="-122"/>
                <a:ea typeface="宋体" pitchFamily="2" charset="-122"/>
                <a:cs typeface="Times New Roman" pitchFamily="18" charset="0"/>
              </a:defRPr>
            </a:lvl3pPr>
            <a:lvl4pPr>
              <a:buFont typeface="Wingdings" pitchFamily="2" charset="2"/>
              <a:buChar char="u"/>
              <a:defRPr sz="1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4pPr>
            <a:lvl5pPr>
              <a:defRPr sz="1600">
                <a:latin typeface="宋体" pitchFamily="2" charset="-122"/>
                <a:ea typeface="宋体" pitchFamily="2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/>
          </p:cNvSpPr>
          <p:nvPr>
            <p:ph idx="10"/>
          </p:nvPr>
        </p:nvSpPr>
        <p:spPr>
          <a:xfrm>
            <a:off x="4648200" y="990600"/>
            <a:ext cx="4343400" cy="5334000"/>
          </a:xfrm>
        </p:spPr>
        <p:txBody>
          <a:bodyPr/>
          <a:lstStyle>
            <a:lvl1pPr>
              <a:buFont typeface="Wingdings" pitchFamily="2" charset="2"/>
              <a:buChar char="Ø"/>
              <a:defRPr sz="2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1pPr>
            <a:lvl2pPr>
              <a:buFont typeface="Wingdings" pitchFamily="2" charset="2"/>
              <a:buChar char="l"/>
              <a:defRPr sz="2400">
                <a:latin typeface="宋体" pitchFamily="2" charset="-122"/>
                <a:ea typeface="宋体" pitchFamily="2" charset="-122"/>
                <a:cs typeface="Times New Roman" pitchFamily="18" charset="0"/>
              </a:defRPr>
            </a:lvl2pPr>
            <a:lvl3pPr>
              <a:buFont typeface="Wingdings" pitchFamily="2" charset="2"/>
              <a:buChar char="p"/>
              <a:defRPr sz="2000">
                <a:latin typeface="宋体" pitchFamily="2" charset="-122"/>
                <a:ea typeface="宋体" pitchFamily="2" charset="-122"/>
                <a:cs typeface="Times New Roman" pitchFamily="18" charset="0"/>
              </a:defRPr>
            </a:lvl3pPr>
            <a:lvl4pPr>
              <a:buFont typeface="Wingdings" pitchFamily="2" charset="2"/>
              <a:buChar char="u"/>
              <a:defRPr sz="1800">
                <a:latin typeface="宋体" pitchFamily="2" charset="-122"/>
                <a:ea typeface="宋体" pitchFamily="2" charset="-122"/>
                <a:cs typeface="Times New Roman" pitchFamily="18" charset="0"/>
              </a:defRPr>
            </a:lvl4pPr>
            <a:lvl5pPr>
              <a:defRPr sz="1600">
                <a:latin typeface="宋体" pitchFamily="2" charset="-122"/>
                <a:ea typeface="宋体" pitchFamily="2" charset="-122"/>
                <a:cs typeface="Times New Roman" pitchFamily="18" charset="0"/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758108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87816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762000"/>
            <a:ext cx="5486400" cy="5486400"/>
          </a:xfrm>
          <a:prstGeom prst="rect">
            <a:avLst/>
          </a:prstGeom>
        </p:spPr>
      </p:pic>
      <p:sp>
        <p:nvSpPr>
          <p:cNvPr id="6146" name="Rectangle 1026"/>
          <p:cNvSpPr>
            <a:spLocks noGrp="1" noChangeArrowheads="1"/>
          </p:cNvSpPr>
          <p:nvPr>
            <p:ph type="ctrTitle"/>
          </p:nvPr>
        </p:nvSpPr>
        <p:spPr>
          <a:xfrm>
            <a:off x="685800" y="1525588"/>
            <a:ext cx="7772400" cy="1565275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 altLang="zh-CN" dirty="0"/>
              <a:t>Click to edit Master title style</a:t>
            </a:r>
          </a:p>
        </p:txBody>
      </p:sp>
      <p:sp>
        <p:nvSpPr>
          <p:cNvPr id="6202" name="Rectangle 108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  <a:ln w="12700">
            <a:headEnd type="none" w="sm" len="sm"/>
            <a:tailEnd type="none" w="sm" len="sm"/>
          </a:ln>
        </p:spPr>
        <p:txBody>
          <a:bodyPr lIns="91440" tIns="45720" rIns="91440" bIns="45720"/>
          <a:lstStyle>
            <a:lvl1pPr marL="0" indent="0" algn="ctr">
              <a:lnSpc>
                <a:spcPct val="100000"/>
              </a:lnSpc>
              <a:spcBef>
                <a:spcPct val="50000"/>
              </a:spcBef>
              <a:spcAft>
                <a:spcPct val="50000"/>
              </a:spcAft>
              <a:buFontTx/>
              <a:buNone/>
              <a:defRPr sz="2200"/>
            </a:lvl1pPr>
          </a:lstStyle>
          <a:p>
            <a:r>
              <a:rPr lang="en-US" altLang="zh-CN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2093984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0"/>
            <a:ext cx="70866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Title Style</a:t>
            </a:r>
          </a:p>
        </p:txBody>
      </p:sp>
      <p:sp>
        <p:nvSpPr>
          <p:cNvPr id="1027" name="Rectangle 7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4800" y="990600"/>
            <a:ext cx="8534400" cy="555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2064" tIns="46033" rIns="92064" bIns="460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</a:p>
        </p:txBody>
      </p:sp>
      <p:sp>
        <p:nvSpPr>
          <p:cNvPr id="1048" name="Rectangle 24"/>
          <p:cNvSpPr>
            <a:spLocks noChangeArrowheads="1"/>
          </p:cNvSpPr>
          <p:nvPr/>
        </p:nvSpPr>
        <p:spPr bwMode="auto">
          <a:xfrm>
            <a:off x="457200" y="6553200"/>
            <a:ext cx="66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64" tIns="46033" rIns="92064" bIns="46033" anchor="ctr"/>
          <a:lstStyle/>
          <a:p>
            <a:pPr algn="ctr">
              <a:defRPr/>
            </a:pPr>
            <a:fld id="{02DEF9D2-B74C-4817-A442-C725520E258D}" type="datetime9">
              <a:rPr lang="en-US" altLang="zh-CN" sz="700">
                <a:latin typeface="Arial" charset="0"/>
                <a:ea typeface="宋体" charset="-122"/>
              </a:rPr>
              <a:pPr algn="ctr">
                <a:defRPr/>
              </a:pPr>
              <a:t>9/25/2019 8:08:19 AM</a:t>
            </a:fld>
            <a:endParaRPr lang="en-US" altLang="zh-CN" sz="700" dirty="0">
              <a:latin typeface="Arial" charset="0"/>
              <a:ea typeface="宋体" charset="-122"/>
            </a:endParaRPr>
          </a:p>
        </p:txBody>
      </p:sp>
      <p:sp>
        <p:nvSpPr>
          <p:cNvPr id="1055" name="Line 31"/>
          <p:cNvSpPr>
            <a:spLocks noChangeShapeType="1"/>
          </p:cNvSpPr>
          <p:nvPr/>
        </p:nvSpPr>
        <p:spPr bwMode="auto">
          <a:xfrm>
            <a:off x="-152400" y="6705600"/>
            <a:ext cx="9525000" cy="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1057" name="Line 33"/>
          <p:cNvSpPr>
            <a:spLocks noChangeShapeType="1"/>
          </p:cNvSpPr>
          <p:nvPr userDrawn="1"/>
        </p:nvSpPr>
        <p:spPr bwMode="auto">
          <a:xfrm>
            <a:off x="-228600" y="838200"/>
            <a:ext cx="9525000" cy="0"/>
          </a:xfrm>
          <a:prstGeom prst="line">
            <a:avLst/>
          </a:prstGeom>
          <a:noFill/>
          <a:ln w="50800">
            <a:solidFill>
              <a:srgbClr val="333399"/>
            </a:solidFill>
            <a:round/>
            <a:headEnd type="none" w="sm" len="sm"/>
            <a:tailEnd type="none" w="sm" len="sm"/>
          </a:ln>
          <a:effectLst/>
        </p:spPr>
        <p:txBody>
          <a:bodyPr/>
          <a:lstStyle/>
          <a:p>
            <a:pPr>
              <a:defRPr/>
            </a:pPr>
            <a:endParaRPr lang="zh-CN" altLang="en-US">
              <a:latin typeface="Arial" charset="0"/>
            </a:endParaRPr>
          </a:p>
        </p:txBody>
      </p:sp>
      <p:sp>
        <p:nvSpPr>
          <p:cNvPr id="9" name="Rectangle 1084"/>
          <p:cNvSpPr>
            <a:spLocks noChangeArrowheads="1"/>
          </p:cNvSpPr>
          <p:nvPr userDrawn="1"/>
        </p:nvSpPr>
        <p:spPr bwMode="auto">
          <a:xfrm>
            <a:off x="7315200" y="6550025"/>
            <a:ext cx="1801775" cy="30841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>
              <a:defRPr/>
            </a:pPr>
            <a:r>
              <a:rPr lang="zh-CN" altLang="en-US" sz="1400" dirty="0" smtClean="0">
                <a:solidFill>
                  <a:srgbClr val="333399"/>
                </a:solidFill>
                <a:latin typeface="Arial" charset="0"/>
                <a:ea typeface="宋体" charset="-122"/>
              </a:rPr>
              <a:t>电子与通信工程学院</a:t>
            </a:r>
            <a:endParaRPr lang="en-US" altLang="zh-CN" sz="1400" dirty="0">
              <a:solidFill>
                <a:srgbClr val="333399"/>
              </a:solidFill>
              <a:latin typeface="Arial" charset="0"/>
              <a:ea typeface="宋体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26" y="54000"/>
            <a:ext cx="739974" cy="74233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</p:sldLayoutIdLst>
  <p:transition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5pPr>
      <a:lvl6pPr marL="4572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ctr" rtl="0" eaLnBrk="0" fontAlgn="base" hangingPunct="0">
        <a:lnSpc>
          <a:spcPts val="3000"/>
        </a:lnSpc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25000"/>
        <a:buFont typeface="Wingdings" panose="05000000000000000000" pitchFamily="2" charset="2"/>
        <a:buChar char="Ø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862013" indent="-34131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l"/>
        <a:defRPr sz="2400" b="1">
          <a:solidFill>
            <a:schemeClr val="tx1"/>
          </a:solidFill>
          <a:latin typeface="+mn-lt"/>
        </a:defRPr>
      </a:lvl2pPr>
      <a:lvl3pPr marL="1204913" indent="-2286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p"/>
        <a:defRPr sz="2000" b="1">
          <a:solidFill>
            <a:schemeClr val="tx1"/>
          </a:solidFill>
          <a:latin typeface="+mn-lt"/>
        </a:defRPr>
      </a:lvl3pPr>
      <a:lvl4pPr marL="1546225" indent="-119063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00000"/>
        <a:buFont typeface="Wingdings" panose="05000000000000000000" pitchFamily="2" charset="2"/>
        <a:buChar char="u"/>
        <a:defRPr b="1">
          <a:solidFill>
            <a:schemeClr val="tx1"/>
          </a:solidFill>
          <a:latin typeface="+mn-lt"/>
        </a:defRPr>
      </a:lvl4pPr>
      <a:lvl5pPr marL="1828800" algn="l" rtl="0" eaLnBrk="0" fontAlgn="base" hangingPunct="0">
        <a:lnSpc>
          <a:spcPct val="125000"/>
        </a:lnSpc>
        <a:spcBef>
          <a:spcPct val="0"/>
        </a:spcBef>
        <a:spcAft>
          <a:spcPct val="0"/>
        </a:spcAft>
        <a:buSzPct val="100000"/>
        <a:buChar char=" "/>
        <a:defRPr sz="1600" b="1">
          <a:solidFill>
            <a:schemeClr val="tx1"/>
          </a:solidFill>
          <a:latin typeface="+mn-lt"/>
        </a:defRPr>
      </a:lvl5pPr>
      <a:lvl6pPr marL="22860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6pPr>
      <a:lvl7pPr marL="27432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7pPr>
      <a:lvl8pPr marL="32004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8pPr>
      <a:lvl9pPr marL="3657600" algn="l" rtl="0" eaLnBrk="0" fontAlgn="base" hangingPunct="0">
        <a:lnSpc>
          <a:spcPct val="90000"/>
        </a:lnSpc>
        <a:spcBef>
          <a:spcPct val="25000"/>
        </a:spcBef>
        <a:spcAft>
          <a:spcPct val="0"/>
        </a:spcAft>
        <a:buSzPct val="100000"/>
        <a:buChar char=" "/>
        <a:defRPr sz="1400" b="1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hyperlink" Target="code/OneOrderAnalysis_Chap2.m" TargetMode="External"/><Relationship Id="rId5" Type="http://schemas.openxmlformats.org/officeDocument/2006/relationships/image" Target="../media/image15.emf"/><Relationship Id="rId4" Type="http://schemas.openxmlformats.org/officeDocument/2006/relationships/image" Target="../media/image17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8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code/Fig_2_6_2.m" TargetMode="External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hyperlink" Target="code/Fig_2_6_4.m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.xml"/><Relationship Id="rId4" Type="http://schemas.openxmlformats.org/officeDocument/2006/relationships/hyperlink" Target="code/&#25968;&#23383;&#20449;&#21495;&#22788;&#29702;&#65288;&#31532;&#22235;&#29256;&#65289;&#65288;&#39640;&#35199;&#20840;&#65289;&#20363;&#39064;&#31243;&#24207;&#38598;/ep264.m" TargetMode="Externa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12" Type="http://schemas.openxmlformats.org/officeDocument/2006/relationships/image" Target="../media/image34.wmf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11" Type="http://schemas.openxmlformats.org/officeDocument/2006/relationships/oleObject" Target="../embeddings/oleObject7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3.wmf"/><Relationship Id="rId4" Type="http://schemas.openxmlformats.org/officeDocument/2006/relationships/image" Target="../media/image30.wmf"/><Relationship Id="rId9" Type="http://schemas.openxmlformats.org/officeDocument/2006/relationships/oleObject" Target="../embeddings/oleObject6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2.w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34.w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w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5" Type="http://schemas.openxmlformats.org/officeDocument/2006/relationships/image" Target="../media/image40.wmf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49.emf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emf"/><Relationship Id="rId5" Type="http://schemas.openxmlformats.org/officeDocument/2006/relationships/image" Target="../media/image47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code/MTIRadarExample_DSP.m" TargetMode="External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wmf"/><Relationship Id="rId3" Type="http://schemas.openxmlformats.org/officeDocument/2006/relationships/image" Target="../media/image8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685800" y="2514600"/>
            <a:ext cx="7772400" cy="1565275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z="5400" dirty="0" smtClean="0">
                <a:ea typeface="宋体" panose="02010600030101010101" pitchFamily="2" charset="-122"/>
              </a:rPr>
              <a:t>数字信号处理</a:t>
            </a:r>
            <a:endParaRPr lang="en-US" altLang="zh-CN" sz="5400" dirty="0" smtClean="0">
              <a:ea typeface="宋体" panose="02010600030101010101" pitchFamily="2" charset="-122"/>
            </a:endParaRPr>
          </a:p>
        </p:txBody>
      </p:sp>
      <p:sp>
        <p:nvSpPr>
          <p:cNvPr id="3075" name="Text Box 1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4114800"/>
            <a:ext cx="6400800" cy="1752600"/>
          </a:xfrm>
          <a:noFill/>
          <a:ln w="9525"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ea typeface="宋体" panose="02010600030101010101" pitchFamily="2" charset="-122"/>
              </a:rPr>
              <a:t>邓振淼</a:t>
            </a:r>
            <a:endParaRPr lang="en-US" altLang="zh-CN" sz="2400" dirty="0" smtClean="0">
              <a:ea typeface="宋体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 dirty="0" smtClean="0">
                <a:ea typeface="宋体" panose="02010600030101010101" pitchFamily="2" charset="-122"/>
              </a:rPr>
              <a:t>中山大学电子与通信工程学院</a:t>
            </a: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dirty="0" smtClean="0">
                <a:ea typeface="宋体" panose="02010600030101010101" pitchFamily="2" charset="-122"/>
              </a:rPr>
              <a:t>2019-8-28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用极零点分析频率响应特性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90600"/>
                <a:ext cx="6019800" cy="5562600"/>
              </a:xfrm>
            </p:spPr>
            <p:txBody>
              <a:bodyPr/>
              <a:lstStyle/>
              <a:p>
                <a:r>
                  <a:rPr lang="zh-CN" altLang="en-US" sz="2400" dirty="0" smtClean="0"/>
                  <a:t>用极坐标表示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</m:sSup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𝐵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sup>
                    </m:sSup>
                  </m:oMath>
                </a14:m>
                <a:endParaRPr lang="en-US" altLang="zh-CN" sz="2400" dirty="0"/>
              </a:p>
              <a:p>
                <a:r>
                  <a:rPr lang="zh-CN" altLang="en-US" sz="2400" dirty="0" smtClean="0"/>
                  <a:t>得到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sup>
                          </m:sSup>
                        </m:e>
                      </m:d>
                      <m:r>
                        <a:rPr lang="en-US" altLang="zh-CN" sz="2400" b="1" i="0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  <m:r>
                                <a:rPr lang="zh-CN" altLang="en-US" sz="24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4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US" altLang="zh-CN" sz="2400" dirty="0" smtClean="0"/>
              </a:p>
              <a:p>
                <a:r>
                  <a:rPr lang="zh-CN" altLang="en-US" sz="2400" dirty="0" smtClean="0"/>
                  <a:t>其中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 smtClean="0"/>
                  <a:t>|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 smtClean="0"/>
                  <a:t>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𝑀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400" dirty="0" smtClean="0"/>
                  <a:t> </a:t>
                </a:r>
              </a:p>
              <a:p>
                <a:r>
                  <a:rPr lang="zh-CN" altLang="en-US" sz="2400" dirty="0" smtClean="0"/>
                  <a:t>当从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变化到时，向量的终点延单位圆逆时针旋转一周，其值分别为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r>
                  <a:rPr lang="zh-CN" altLang="en-US" sz="2400" dirty="0" smtClean="0"/>
                  <a:t>和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90600"/>
                <a:ext cx="6019800" cy="5562600"/>
              </a:xfrm>
              <a:blipFill>
                <a:blip r:embed="rId2"/>
                <a:stretch>
                  <a:fillRect l="-2024" t="-1316" b="-95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0" y="838200"/>
            <a:ext cx="2723022" cy="269033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5052" y="5029200"/>
            <a:ext cx="2948948" cy="132481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8032" y="3581400"/>
            <a:ext cx="2955790" cy="13248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7315200" y="4800600"/>
                <a:ext cx="817275" cy="3007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altLang="zh-CN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𝐻</m:t>
                          </m:r>
                          <m:d>
                            <m:dPr>
                              <m:ctrlPr>
                                <a:rPr lang="zh-CN" altLang="en-US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zh-CN" altLang="en-US" sz="1200" i="1">
                                      <a:latin typeface="Cambria Math" panose="02040503050406030204" pitchFamily="18" charset="0"/>
                                    </a:rPr>
                                    <m:t>𝜔</m:t>
                                  </m:r>
                                </m:sup>
                              </m:sSup>
                            </m:e>
                          </m:d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200" y="4800600"/>
                <a:ext cx="817275" cy="30078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421932" y="6276201"/>
                <a:ext cx="579068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𝜑</m:t>
                          </m:r>
                          <m:r>
                            <a:rPr lang="zh-CN" altLang="en-US" sz="12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1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1932" y="6276201"/>
                <a:ext cx="579068" cy="276999"/>
              </a:xfrm>
              <a:prstGeom prst="rect">
                <a:avLst/>
              </a:prstGeom>
              <a:blipFill>
                <a:blip r:embed="rId7"/>
                <a:stretch>
                  <a:fillRect t="-106667" r="-57895" b="-16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90613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6" dur="2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一阶系统的频率响应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为理解极点零点对系统频率响应的影响，首先分析一阶系统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考虑单一因式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1−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𝑟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的性质，其中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zh-CN" altLang="en-US" sz="2400" dirty="0" smtClean="0"/>
                  <a:t>和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400" dirty="0" smtClean="0"/>
                  <a:t>分别为极点或零点矢量在</a:t>
                </a:r>
                <a:r>
                  <a:rPr lang="en-US" altLang="zh-CN" sz="2400" dirty="0" smtClean="0"/>
                  <a:t>z</a:t>
                </a:r>
                <a:r>
                  <a:rPr lang="zh-CN" altLang="en-US" sz="2400" dirty="0" smtClean="0"/>
                  <a:t>平面的矢径和相角。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其幅度平方为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|1−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=1+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m:rPr>
                            <m:sty m:val="p"/>
                          </m:rPr>
                          <a:rPr lang="zh-CN" altLang="en-US" sz="2400">
                            <a:latin typeface="Cambria Math" panose="02040503050406030204" pitchFamily="18" charset="0"/>
                          </a:rPr>
                          <m:t>cos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。</a:t>
                </a:r>
                <a:endParaRPr lang="en-US" altLang="zh-CN" sz="2400" dirty="0"/>
              </a:p>
              <a:p>
                <a:r>
                  <a:rPr lang="zh-CN" altLang="en-US" sz="2400" dirty="0" smtClean="0"/>
                  <a:t>系统函数为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altLang="zh-CN" sz="2400" i="1" dirty="0" smtClean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zh-CN" alt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sz="2400" dirty="0" smtClean="0"/>
                  <a:t>。右图的三个向量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b="1" i="0" smtClean="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</m:oMath>
                </a14:m>
                <a:endParaRPr lang="en-US" altLang="zh-CN" sz="2400" dirty="0" smtClean="0"/>
              </a:p>
              <a:p>
                <a:pPr marL="0" indent="0" algn="just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</a:t>
                </a:r>
                <a:r>
                  <a:rPr lang="zh-CN" altLang="en-US" sz="2400" dirty="0" smtClean="0"/>
                  <a:t>分别代表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𝒓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𝜃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 smtClean="0"/>
              </a:p>
              <a:p>
                <a:pPr marL="0" indent="0" algn="just">
                  <a:buNone/>
                </a:pPr>
                <a:r>
                  <a:rPr lang="en-US" altLang="zh-CN" sz="2400" dirty="0" smtClean="0"/>
                  <a:t>  </a:t>
                </a:r>
                <a:r>
                  <a:rPr lang="zh-CN" altLang="en-US" sz="2400" dirty="0" smtClean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𝟑</m:t>
                        </m:r>
                      </m:sub>
                    </m:sSub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400" dirty="0" smtClean="0"/>
                  <a:t>。于是</a:t>
                </a:r>
                <a:endParaRPr lang="en-US" altLang="zh-CN" sz="2400" dirty="0" smtClean="0">
                  <a:latin typeface="Cambria Math" panose="02040503050406030204" pitchFamily="18" charset="0"/>
                </a:endParaRPr>
              </a:p>
              <a:p>
                <a:pPr marL="0" indent="0" algn="just">
                  <a:buNone/>
                </a:pPr>
                <a:r>
                  <a:rPr lang="zh-CN" alt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|=|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|=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 </a:t>
                </a:r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1316" r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15" y="3200400"/>
            <a:ext cx="3478324" cy="327660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4287595" y="319816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4201001" y="3192205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4220204" y="3190056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178165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一阶系统的频率响应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000" smtClean="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</a:rPr>
                      <m:t>|=|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𝑟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den>
                    </m:f>
                    <m:r>
                      <a:rPr lang="zh-CN" altLang="en-US" sz="2000">
                        <a:latin typeface="Cambria Math" panose="02040503050406030204" pitchFamily="18" charset="0"/>
                      </a:rPr>
                      <m:t>|=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</m:num>
                      <m:den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r>
                  <a:rPr lang="zh-CN" altLang="en-US" sz="2000" dirty="0" smtClean="0"/>
                  <a:t> 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左图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=0.98</m:t>
                    </m:r>
                  </m:oMath>
                </a14:m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右图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=0.</m:t>
                    </m:r>
                    <m:r>
                      <a:rPr lang="en-US" altLang="zh-CN" sz="2000" b="1" i="0" smtClean="0">
                        <a:latin typeface="Cambria Math" panose="02040503050406030204" pitchFamily="18" charset="0"/>
                      </a:rPr>
                      <m:t>𝟔</m:t>
                    </m:r>
                  </m:oMath>
                </a14:m>
                <a:endParaRPr lang="en-US" altLang="zh-CN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</m:oMath>
                </a14:m>
                <a:r>
                  <a:rPr lang="zh-CN" altLang="en-US" sz="2000" dirty="0" smtClean="0"/>
                  <a:t> 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当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 smtClean="0"/>
                  <a:t>时，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000" dirty="0" smtClean="0"/>
                  <a:t>达到最小，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dirty="0" smtClean="0"/>
                  <a:t>出现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谷值。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zh-CN" altLang="en-US" sz="2000" dirty="0"/>
                  <a:t>当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CN" altLang="en-US" sz="2000" dirty="0"/>
                  <a:t>时，</a:t>
                </a:r>
                <a:endParaRPr lang="en-US" altLang="zh-CN" sz="2000" dirty="0"/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zh-CN" altLang="en-US" sz="2000" dirty="0"/>
                  <a:t>达到</a:t>
                </a:r>
                <a:r>
                  <a:rPr lang="zh-CN" altLang="en-US" sz="2000" dirty="0" smtClean="0"/>
                  <a:t>最大，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zh-CN" altLang="en-US" sz="20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000" dirty="0"/>
                  <a:t>出现</a:t>
                </a:r>
                <a:endParaRPr lang="en-US" altLang="zh-CN" sz="2000" dirty="0"/>
              </a:p>
              <a:p>
                <a:pPr marL="0" indent="0">
                  <a:buNone/>
                </a:pPr>
                <a:r>
                  <a:rPr lang="zh-CN" altLang="en-US" sz="2000" dirty="0" smtClean="0"/>
                  <a:t>峰值</a:t>
                </a:r>
                <a:r>
                  <a:rPr lang="zh-CN" altLang="en-US" sz="2000" dirty="0"/>
                  <a:t>。</a:t>
                </a:r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14" b="-3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449" y="1904999"/>
            <a:ext cx="3486151" cy="464820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700" y="1904999"/>
            <a:ext cx="3486151" cy="464820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2800" y="523"/>
            <a:ext cx="1981200" cy="1866302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矩形 11"/>
          <p:cNvSpPr/>
          <p:nvPr/>
        </p:nvSpPr>
        <p:spPr>
          <a:xfrm>
            <a:off x="3772872" y="1307068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dirty="0">
                <a:hlinkClick r:id="rId6" action="ppaction://hlinkfile"/>
              </a:rPr>
              <a:t>OneOrderAnalysis_Chap2.m</a:t>
            </a:r>
            <a:endParaRPr lang="zh-CN" altLang="en-US" sz="1800" dirty="0"/>
          </a:p>
        </p:txBody>
      </p:sp>
      <p:cxnSp>
        <p:nvCxnSpPr>
          <p:cNvPr id="14" name="直接连接符 13"/>
          <p:cNvCxnSpPr/>
          <p:nvPr/>
        </p:nvCxnSpPr>
        <p:spPr bwMode="auto">
          <a:xfrm>
            <a:off x="2819400" y="5844208"/>
            <a:ext cx="4648200" cy="2319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373510752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极</a:t>
            </a:r>
            <a:r>
              <a:rPr lang="zh-CN" altLang="en-US" dirty="0"/>
              <a:t>零</a:t>
            </a:r>
            <a:r>
              <a:rPr lang="zh-CN" altLang="en-US" dirty="0" smtClean="0"/>
              <a:t>点对频率响应特性的影响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990600"/>
                <a:ext cx="4953000" cy="5562600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sup>
                            </m:sSup>
                          </m:e>
                        </m:d>
                      </m:e>
                    </m:d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|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altLang="zh-CN" sz="2400" dirty="0"/>
                  <a:t>|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b>
                            </m:s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nary>
                      </m:den>
                    </m:f>
                  </m:oMath>
                </a14:m>
                <a:endParaRPr lang="en-US" altLang="zh-CN" sz="2400" dirty="0" smtClean="0"/>
              </a:p>
              <a:p>
                <a:r>
                  <a:rPr lang="en-US" altLang="zh-CN" sz="2400" dirty="0" smtClean="0"/>
                  <a:t>B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靠近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极点</a:t>
                </a:r>
                <a:r>
                  <a:rPr lang="zh-CN" altLang="en-US" sz="2400" dirty="0" smtClean="0"/>
                  <a:t>时，极点向量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最短</a:t>
                </a:r>
                <a:r>
                  <a:rPr lang="zh-CN" altLang="en-US" sz="2400" dirty="0" smtClean="0"/>
                  <a:t>，幅度特性可能出现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峰值</a:t>
                </a:r>
                <a:r>
                  <a:rPr lang="zh-CN" altLang="en-US" sz="2400" dirty="0" smtClean="0"/>
                  <a:t>。向量越短，峰值越大。当极点位于单位圆上时幅度为</a:t>
                </a:r>
                <a14:m>
                  <m:oMath xmlns:m="http://schemas.openxmlformats.org/officeDocument/2006/math">
                    <m:r>
                      <a:rPr lang="zh-CN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400" dirty="0" smtClean="0"/>
                  <a:t>，系统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不稳定。</a:t>
                </a:r>
                <a:endParaRPr lang="en-US" altLang="zh-CN" sz="2400" dirty="0"/>
              </a:p>
              <a:p>
                <a:r>
                  <a:rPr lang="en-US" altLang="zh-CN" sz="2400" dirty="0"/>
                  <a:t>B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靠近</a:t>
                </a:r>
                <a:r>
                  <a:rPr lang="zh-CN" altLang="en-US" sz="2400" dirty="0">
                    <a:solidFill>
                      <a:srgbClr val="0000CC"/>
                    </a:solidFill>
                  </a:rPr>
                  <a:t>零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点</a:t>
                </a:r>
                <a:r>
                  <a:rPr lang="zh-CN" altLang="en-US" sz="2400" dirty="0"/>
                  <a:t>时</a:t>
                </a:r>
                <a:r>
                  <a:rPr lang="zh-CN" altLang="en-US" sz="2400" dirty="0" smtClean="0"/>
                  <a:t>，</a:t>
                </a:r>
                <a:r>
                  <a:rPr lang="zh-CN" altLang="en-US" sz="2400" dirty="0"/>
                  <a:t>零</a:t>
                </a:r>
                <a:r>
                  <a:rPr lang="zh-CN" altLang="en-US" sz="2400" dirty="0" smtClean="0"/>
                  <a:t>点向量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变短</a:t>
                </a:r>
                <a:r>
                  <a:rPr lang="zh-CN" altLang="en-US" sz="2400" dirty="0" smtClean="0"/>
                  <a:t>，</a:t>
                </a:r>
                <a:r>
                  <a:rPr lang="zh-CN" altLang="en-US" sz="2400" dirty="0"/>
                  <a:t>幅度特性可能</a:t>
                </a:r>
                <a:r>
                  <a:rPr lang="zh-CN" altLang="en-US" sz="2400" dirty="0" smtClean="0"/>
                  <a:t>出现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谷值</a:t>
                </a:r>
                <a:r>
                  <a:rPr lang="zh-CN" altLang="en-US" sz="2400" dirty="0" smtClean="0"/>
                  <a:t>。零点越靠近单位圆，谷值越接近</a:t>
                </a:r>
                <a:r>
                  <a:rPr lang="en-US" altLang="zh-CN" sz="2400" dirty="0" smtClean="0"/>
                  <a:t>0</a:t>
                </a:r>
                <a:r>
                  <a:rPr lang="zh-CN" altLang="en-US" sz="2400" dirty="0" smtClean="0"/>
                  <a:t>。当</a:t>
                </a:r>
                <a:r>
                  <a:rPr lang="zh-CN" altLang="en-US" sz="2400" dirty="0"/>
                  <a:t>零</a:t>
                </a:r>
                <a:r>
                  <a:rPr lang="zh-CN" altLang="en-US" sz="2400" dirty="0" smtClean="0"/>
                  <a:t>点</a:t>
                </a:r>
                <a:r>
                  <a:rPr lang="zh-CN" altLang="en-US" sz="2400" dirty="0"/>
                  <a:t>位于单位圆上</a:t>
                </a:r>
                <a:r>
                  <a:rPr lang="zh-CN" altLang="en-US" sz="2400" dirty="0" smtClean="0"/>
                  <a:t>时</a:t>
                </a:r>
                <a:r>
                  <a:rPr lang="zh-CN" altLang="en-US" sz="2400" dirty="0"/>
                  <a:t>谷值</a:t>
                </a:r>
                <a:r>
                  <a:rPr lang="zh-CN" altLang="en-US" sz="2400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sz="2400"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。</m:t>
                    </m:r>
                  </m:oMath>
                </a14:m>
                <a:endParaRPr lang="en-US" altLang="zh-CN" sz="2400" dirty="0"/>
              </a:p>
              <a:p>
                <a:r>
                  <a:rPr lang="zh-CN" altLang="en-US" sz="2400" dirty="0" smtClean="0">
                    <a:solidFill>
                      <a:srgbClr val="0000CC"/>
                    </a:solidFill>
                  </a:rPr>
                  <a:t>极点影响峰值位置及尖锐程度</a:t>
                </a:r>
                <a:endParaRPr lang="en-US" altLang="zh-CN" sz="2400" dirty="0" smtClean="0">
                  <a:solidFill>
                    <a:srgbClr val="0000CC"/>
                  </a:solidFill>
                </a:endParaRPr>
              </a:p>
              <a:p>
                <a:r>
                  <a:rPr lang="zh-CN" altLang="en-US" sz="2400" dirty="0">
                    <a:solidFill>
                      <a:srgbClr val="0000CC"/>
                    </a:solidFill>
                  </a:rPr>
                  <a:t>零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点影响频响谷点位置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及形状</a:t>
                </a:r>
                <a:endParaRPr lang="en-US" altLang="zh-CN" sz="2400" dirty="0">
                  <a:solidFill>
                    <a:srgbClr val="0000CC"/>
                  </a:solidFill>
                </a:endParaRPr>
              </a:p>
              <a:p>
                <a:endParaRPr lang="en-US" altLang="zh-CN" sz="2400" dirty="0" smtClean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990600"/>
                <a:ext cx="4953000" cy="5562600"/>
              </a:xfrm>
              <a:blipFill>
                <a:blip r:embed="rId3"/>
                <a:stretch>
                  <a:fillRect l="-2460" b="-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内容占位符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57800" y="990600"/>
            <a:ext cx="41719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0217412"/>
              </p:ext>
            </p:extLst>
          </p:nvPr>
        </p:nvGraphicFramePr>
        <p:xfrm>
          <a:off x="4356100" y="2967038"/>
          <a:ext cx="177800" cy="11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8" name="Equation" r:id="rId5" imgW="177480" imgH="114120" progId="Equation.DSMT4">
                  <p:embed/>
                </p:oleObj>
              </mc:Choice>
              <mc:Fallback>
                <p:oleObj name="Equation" r:id="rId5" imgW="177480" imgH="11412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356100" y="2967038"/>
                        <a:ext cx="177800" cy="114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55890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</a:t>
            </a:r>
            <a:r>
              <a:rPr lang="en-US" altLang="zh-CN" dirty="0" smtClean="0"/>
              <a:t>-</a:t>
            </a:r>
            <a:r>
              <a:rPr lang="zh-CN" altLang="en-US" dirty="0" smtClean="0"/>
              <a:t>三阶无限冲激响应</a:t>
            </a:r>
            <a:r>
              <a:rPr lang="en-US" altLang="zh-CN" dirty="0" smtClean="0"/>
              <a:t>(IIR)</a:t>
            </a:r>
            <a:r>
              <a:rPr lang="zh-CN" altLang="en-US" dirty="0" smtClean="0"/>
              <a:t>系统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考虑一个低通滤波器，系统函数为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0.05634(1+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)(1−1.0166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e>
                        </m:d>
                      </m:num>
                      <m:den>
                        <m:d>
                          <m:d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1−0.683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)(1−1.4461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+0.7957</m:t>
                            </m:r>
                            <m:sSup>
                              <m:sSup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p>
                            </m:sSup>
                          </m:e>
                        </m:d>
                      </m:den>
                    </m:f>
                  </m:oMath>
                </a14:m>
                <a:r>
                  <a:rPr lang="en-US" altLang="zh-CN" sz="2400" dirty="0" smtClean="0"/>
                  <a:t> </a:t>
                </a:r>
                <a:endParaRPr lang="en-US" altLang="zh-CN" sz="2400" dirty="0"/>
              </a:p>
              <a:p>
                <a:r>
                  <a:rPr lang="zh-CN" altLang="en-US" sz="2400" dirty="0" smtClean="0"/>
                  <a:t>系统稳定。零点和极点分别如下图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r>
                  <a:rPr lang="zh-CN" altLang="en-US" sz="2000" dirty="0" smtClean="0"/>
                  <a:t>极点的配置不是在频率接近极点时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得到峰值响应，而是希望总的对数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幅度特性在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 smtClean="0"/>
                  <a:t>到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=0.2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000" dirty="0" smtClean="0"/>
                  <a:t>的频</a:t>
                </a:r>
                <a:endParaRPr lang="en-US" altLang="zh-CN" sz="2000" dirty="0" smtClean="0"/>
              </a:p>
              <a:p>
                <a:pPr marL="0" indent="0"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带内保持接近</a:t>
                </a:r>
                <a:r>
                  <a:rPr lang="en-US" altLang="zh-CN" sz="2000" dirty="0" smtClean="0"/>
                  <a:t>0dB</a:t>
                </a:r>
                <a:r>
                  <a:rPr lang="zh-CN" altLang="en-US" sz="2000" dirty="0" smtClean="0"/>
                  <a:t>，然后很快下降。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这实际上是一个低通滤波器。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本例是滤波器设计的一种方法。</a:t>
                </a:r>
                <a:endParaRPr lang="en-US" altLang="zh-CN" sz="2000" dirty="0"/>
              </a:p>
              <a:p>
                <a:endParaRPr lang="en-US" altLang="zh-CN" sz="2400" dirty="0" smtClean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/>
          <a:srcRect l="41247" t="10680" r="3393" b="55663"/>
          <a:stretch/>
        </p:blipFill>
        <p:spPr>
          <a:xfrm>
            <a:off x="838200" y="2709446"/>
            <a:ext cx="3886200" cy="990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3"/>
          <a:srcRect l="40954" t="62136" r="2600"/>
          <a:stretch/>
        </p:blipFill>
        <p:spPr>
          <a:xfrm>
            <a:off x="4649857" y="2738021"/>
            <a:ext cx="3962400" cy="111442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62000" y="3623846"/>
            <a:ext cx="3811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零点位置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725228" y="3623846"/>
            <a:ext cx="3811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极</a:t>
            </a:r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点位置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9193" y="762000"/>
            <a:ext cx="1864990" cy="1680337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7315200" y="2366137"/>
            <a:ext cx="182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极零点图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7091" y="3943866"/>
            <a:ext cx="4165336" cy="2517913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4876800" y="6367046"/>
            <a:ext cx="38116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 smtClean="0">
                <a:latin typeface="宋体" panose="02010600030101010101" pitchFamily="2" charset="-122"/>
                <a:ea typeface="宋体" panose="02010600030101010101" pitchFamily="2" charset="-122"/>
              </a:rPr>
              <a:t>幅频特性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3048000" y="3505200"/>
            <a:ext cx="2688123" cy="1787852"/>
            <a:chOff x="3048000" y="3505200"/>
            <a:chExt cx="2688123" cy="1787852"/>
          </a:xfrm>
        </p:grpSpPr>
        <p:sp>
          <p:nvSpPr>
            <p:cNvPr id="22" name="椭圆 21"/>
            <p:cNvSpPr/>
            <p:nvPr/>
          </p:nvSpPr>
          <p:spPr bwMode="auto">
            <a:xfrm>
              <a:off x="5526000" y="5082929"/>
              <a:ext cx="210123" cy="210123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7" name="直接箭头连接符 26"/>
            <p:cNvCxnSpPr>
              <a:stCxn id="22" idx="2"/>
            </p:cNvCxnSpPr>
            <p:nvPr/>
          </p:nvCxnSpPr>
          <p:spPr bwMode="auto">
            <a:xfrm flipH="1" flipV="1">
              <a:off x="3048000" y="3505200"/>
              <a:ext cx="2478000" cy="1682791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</p:grpSp>
      <p:grpSp>
        <p:nvGrpSpPr>
          <p:cNvPr id="36" name="组合 35"/>
          <p:cNvGrpSpPr/>
          <p:nvPr/>
        </p:nvGrpSpPr>
        <p:grpSpPr>
          <a:xfrm>
            <a:off x="2931228" y="3209092"/>
            <a:ext cx="4002972" cy="2658308"/>
            <a:chOff x="2931228" y="3209092"/>
            <a:chExt cx="4002972" cy="2658308"/>
          </a:xfrm>
        </p:grpSpPr>
        <p:sp>
          <p:nvSpPr>
            <p:cNvPr id="23" name="椭圆 22"/>
            <p:cNvSpPr/>
            <p:nvPr/>
          </p:nvSpPr>
          <p:spPr bwMode="auto">
            <a:xfrm>
              <a:off x="6724077" y="5657277"/>
              <a:ext cx="210123" cy="210123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8" name="直接箭头连接符 27"/>
            <p:cNvCxnSpPr/>
            <p:nvPr/>
          </p:nvCxnSpPr>
          <p:spPr bwMode="auto">
            <a:xfrm flipH="1" flipV="1">
              <a:off x="2931228" y="3209092"/>
              <a:ext cx="3776857" cy="2553246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</p:grpSp>
      <p:grpSp>
        <p:nvGrpSpPr>
          <p:cNvPr id="37" name="组合 36"/>
          <p:cNvGrpSpPr/>
          <p:nvPr/>
        </p:nvGrpSpPr>
        <p:grpSpPr>
          <a:xfrm>
            <a:off x="3735458" y="3505200"/>
            <a:ext cx="4399465" cy="1810323"/>
            <a:chOff x="3735458" y="3505200"/>
            <a:chExt cx="4399465" cy="1810323"/>
          </a:xfrm>
        </p:grpSpPr>
        <p:sp>
          <p:nvSpPr>
            <p:cNvPr id="24" name="椭圆 23"/>
            <p:cNvSpPr/>
            <p:nvPr/>
          </p:nvSpPr>
          <p:spPr bwMode="auto">
            <a:xfrm>
              <a:off x="7924800" y="5105400"/>
              <a:ext cx="210123" cy="210123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30" name="直接箭头连接符 29"/>
            <p:cNvCxnSpPr>
              <a:stCxn id="24" idx="2"/>
            </p:cNvCxnSpPr>
            <p:nvPr/>
          </p:nvCxnSpPr>
          <p:spPr bwMode="auto">
            <a:xfrm flipH="1" flipV="1">
              <a:off x="3735458" y="3505200"/>
              <a:ext cx="4189342" cy="1705262"/>
            </a:xfrm>
            <a:prstGeom prst="straightConnector1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926643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22" presetClass="entr" presetSubtype="4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极零点对频率响应特性的影响</a:t>
            </a:r>
          </a:p>
        </p:txBody>
      </p:sp>
      <p:pic>
        <p:nvPicPr>
          <p:cNvPr id="4" name="内容占位符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72050" y="990600"/>
            <a:ext cx="417195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152400" y="1295400"/>
            <a:ext cx="5079980" cy="5909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0" dirty="0" smtClean="0"/>
              <a:t>B=1;  A</a:t>
            </a:r>
            <a:r>
              <a:rPr lang="en-US" altLang="zh-CN" sz="1400" b="0" dirty="0"/>
              <a:t>=[1 -0.5];</a:t>
            </a:r>
          </a:p>
          <a:p>
            <a:r>
              <a:rPr lang="en-US" altLang="zh-CN" sz="1400" b="0" dirty="0"/>
              <a:t>roots(A)</a:t>
            </a:r>
          </a:p>
          <a:p>
            <a:r>
              <a:rPr lang="en-US" altLang="zh-CN" sz="1400" b="0" dirty="0" err="1" smtClean="0"/>
              <a:t>xz</a:t>
            </a:r>
            <a:r>
              <a:rPr lang="en-US" altLang="zh-CN" sz="1400" b="0" dirty="0" smtClean="0"/>
              <a:t>=0;  </a:t>
            </a:r>
            <a:r>
              <a:rPr lang="en-US" altLang="zh-CN" sz="1400" b="0" dirty="0" err="1" smtClean="0"/>
              <a:t>yz</a:t>
            </a:r>
            <a:r>
              <a:rPr lang="en-US" altLang="zh-CN" sz="1400" b="0" dirty="0" smtClean="0"/>
              <a:t>=0;  </a:t>
            </a:r>
            <a:r>
              <a:rPr lang="en-US" altLang="zh-CN" sz="1400" b="0" dirty="0" err="1" smtClean="0"/>
              <a:t>xp</a:t>
            </a:r>
            <a:r>
              <a:rPr lang="en-US" altLang="zh-CN" sz="1400" b="0" dirty="0" smtClean="0"/>
              <a:t>=0.5;  </a:t>
            </a:r>
            <a:r>
              <a:rPr lang="en-US" altLang="zh-CN" sz="1400" b="0" dirty="0" err="1" smtClean="0"/>
              <a:t>yp</a:t>
            </a:r>
            <a:r>
              <a:rPr lang="en-US" altLang="zh-CN" sz="1400" b="0" dirty="0" smtClean="0"/>
              <a:t>=0</a:t>
            </a:r>
            <a:r>
              <a:rPr lang="en-US" altLang="zh-CN" sz="1400" b="0" dirty="0"/>
              <a:t>;</a:t>
            </a:r>
          </a:p>
          <a:p>
            <a:r>
              <a:rPr lang="en-US" altLang="zh-CN" sz="1400" b="0" dirty="0" err="1"/>
              <a:t>lp</a:t>
            </a:r>
            <a:r>
              <a:rPr lang="en-US" altLang="zh-CN" sz="1400" b="0" dirty="0"/>
              <a:t>=1;</a:t>
            </a:r>
          </a:p>
          <a:p>
            <a:r>
              <a:rPr lang="en-US" altLang="zh-CN" sz="1400" b="0" dirty="0"/>
              <a:t>fig = figure('position',[10 10 600 800])</a:t>
            </a:r>
          </a:p>
          <a:p>
            <a:r>
              <a:rPr lang="en-US" altLang="zh-CN" sz="1400" b="0" dirty="0"/>
              <a:t>for </a:t>
            </a:r>
            <a:r>
              <a:rPr lang="en-US" altLang="zh-CN" sz="1400" b="0" dirty="0" err="1"/>
              <a:t>i</a:t>
            </a:r>
            <a:r>
              <a:rPr lang="en-US" altLang="zh-CN" sz="1400" b="0" dirty="0"/>
              <a:t>=0:0.1:2*pi</a:t>
            </a:r>
          </a:p>
          <a:p>
            <a:r>
              <a:rPr lang="en-US" altLang="zh-CN" sz="1400" b="0" dirty="0"/>
              <a:t>   </a:t>
            </a:r>
            <a:r>
              <a:rPr lang="en-US" altLang="zh-CN" sz="1400" b="0" dirty="0" smtClean="0"/>
              <a:t> </a:t>
            </a:r>
            <a:r>
              <a:rPr lang="en-US" altLang="zh-CN" sz="1400" b="0" dirty="0" err="1"/>
              <a:t>xb</a:t>
            </a:r>
            <a:r>
              <a:rPr lang="en-US" altLang="zh-CN" sz="1400" b="0" dirty="0"/>
              <a:t>=cos(</a:t>
            </a:r>
            <a:r>
              <a:rPr lang="en-US" altLang="zh-CN" sz="1400" b="0" dirty="0" err="1"/>
              <a:t>i</a:t>
            </a:r>
            <a:r>
              <a:rPr lang="en-US" altLang="zh-CN" sz="1400" b="0" dirty="0" smtClean="0"/>
              <a:t>);    </a:t>
            </a:r>
            <a:r>
              <a:rPr lang="en-US" altLang="zh-CN" sz="1400" b="0" dirty="0" err="1"/>
              <a:t>yb</a:t>
            </a:r>
            <a:r>
              <a:rPr lang="en-US" altLang="zh-CN" sz="1400" b="0" dirty="0"/>
              <a:t>=sin(</a:t>
            </a:r>
            <a:r>
              <a:rPr lang="en-US" altLang="zh-CN" sz="1400" b="0" dirty="0" err="1"/>
              <a:t>i</a:t>
            </a:r>
            <a:r>
              <a:rPr lang="en-US" altLang="zh-CN" sz="1400" b="0" dirty="0"/>
              <a:t>);</a:t>
            </a:r>
          </a:p>
          <a:p>
            <a:r>
              <a:rPr lang="en-US" altLang="zh-CN" sz="1400" b="0" dirty="0"/>
              <a:t>    </a:t>
            </a:r>
            <a:r>
              <a:rPr lang="en-US" altLang="zh-CN" sz="1400" b="0" dirty="0" err="1"/>
              <a:t>AbsH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lp</a:t>
            </a:r>
            <a:r>
              <a:rPr lang="en-US" altLang="zh-CN" sz="1400" b="0" dirty="0"/>
              <a:t>)=</a:t>
            </a:r>
            <a:r>
              <a:rPr lang="en-US" altLang="zh-CN" sz="1400" b="0" dirty="0" err="1"/>
              <a:t>sqrt</a:t>
            </a:r>
            <a:r>
              <a:rPr lang="en-US" altLang="zh-CN" sz="1400" b="0" dirty="0"/>
              <a:t>(((</a:t>
            </a:r>
            <a:r>
              <a:rPr lang="en-US" altLang="zh-CN" sz="1400" b="0" dirty="0" err="1"/>
              <a:t>xz-xb</a:t>
            </a:r>
            <a:r>
              <a:rPr lang="en-US" altLang="zh-CN" sz="1400" b="0" dirty="0"/>
              <a:t>)^2+(</a:t>
            </a:r>
            <a:r>
              <a:rPr lang="en-US" altLang="zh-CN" sz="1400" b="0" dirty="0" err="1"/>
              <a:t>yz-yb</a:t>
            </a:r>
            <a:r>
              <a:rPr lang="en-US" altLang="zh-CN" sz="1400" b="0" dirty="0"/>
              <a:t>)^2)/((</a:t>
            </a:r>
            <a:r>
              <a:rPr lang="en-US" altLang="zh-CN" sz="1400" b="0" dirty="0" err="1"/>
              <a:t>xp-xb</a:t>
            </a:r>
            <a:r>
              <a:rPr lang="en-US" altLang="zh-CN" sz="1400" b="0" dirty="0"/>
              <a:t>)^2+(</a:t>
            </a:r>
            <a:r>
              <a:rPr lang="en-US" altLang="zh-CN" sz="1400" b="0" dirty="0" err="1"/>
              <a:t>yp-yb</a:t>
            </a:r>
            <a:r>
              <a:rPr lang="en-US" altLang="zh-CN" sz="1400" b="0" dirty="0"/>
              <a:t>)^2));</a:t>
            </a:r>
          </a:p>
          <a:p>
            <a:r>
              <a:rPr lang="en-US" altLang="zh-CN" sz="1400" b="0" dirty="0"/>
              <a:t>    </a:t>
            </a:r>
            <a:r>
              <a:rPr lang="en-US" altLang="zh-CN" sz="1400" b="0" dirty="0" err="1"/>
              <a:t>Ang</a:t>
            </a:r>
            <a:r>
              <a:rPr lang="en-US" altLang="zh-CN" sz="1400" b="0" dirty="0"/>
              <a:t>(</a:t>
            </a:r>
            <a:r>
              <a:rPr lang="en-US" altLang="zh-CN" sz="1400" b="0" dirty="0" err="1"/>
              <a:t>lp</a:t>
            </a:r>
            <a:r>
              <a:rPr lang="en-US" altLang="zh-CN" sz="1400" b="0" dirty="0"/>
              <a:t>)=</a:t>
            </a:r>
            <a:r>
              <a:rPr lang="en-US" altLang="zh-CN" sz="1400" b="0" dirty="0" err="1"/>
              <a:t>i</a:t>
            </a:r>
            <a:r>
              <a:rPr lang="en-US" altLang="zh-CN" sz="1400" b="0" dirty="0"/>
              <a:t>;</a:t>
            </a:r>
          </a:p>
          <a:p>
            <a:r>
              <a:rPr lang="en-US" altLang="zh-CN" sz="1400" b="0" dirty="0"/>
              <a:t>    </a:t>
            </a:r>
            <a:r>
              <a:rPr lang="en-US" altLang="zh-CN" sz="1400" b="0" dirty="0" err="1"/>
              <a:t>lp</a:t>
            </a:r>
            <a:r>
              <a:rPr lang="en-US" altLang="zh-CN" sz="1400" b="0" dirty="0"/>
              <a:t>=lp+1; </a:t>
            </a:r>
          </a:p>
          <a:p>
            <a:r>
              <a:rPr lang="en-US" altLang="zh-CN" sz="1400" b="0" dirty="0"/>
              <a:t>    subplot(2,1,1)</a:t>
            </a:r>
          </a:p>
          <a:p>
            <a:r>
              <a:rPr lang="en-US" altLang="zh-CN" sz="1400" b="0" dirty="0"/>
              <a:t>    </a:t>
            </a:r>
            <a:r>
              <a:rPr lang="en-US" altLang="zh-CN" sz="1400" b="0" dirty="0" err="1"/>
              <a:t>zplane</a:t>
            </a:r>
            <a:r>
              <a:rPr lang="en-US" altLang="zh-CN" sz="1400" b="0" dirty="0"/>
              <a:t>(B,A</a:t>
            </a:r>
            <a:r>
              <a:rPr lang="en-US" altLang="zh-CN" sz="1400" b="0" dirty="0" smtClean="0"/>
              <a:t>);     </a:t>
            </a:r>
            <a:r>
              <a:rPr lang="en-US" altLang="zh-CN" sz="1400" b="0" dirty="0"/>
              <a:t>hold on</a:t>
            </a:r>
          </a:p>
          <a:p>
            <a:r>
              <a:rPr lang="en-US" altLang="zh-CN" sz="1400" b="0" dirty="0"/>
              <a:t>    line([</a:t>
            </a:r>
            <a:r>
              <a:rPr lang="en-US" altLang="zh-CN" sz="1400" b="0" dirty="0" err="1"/>
              <a:t>xz</a:t>
            </a:r>
            <a:r>
              <a:rPr lang="en-US" altLang="zh-CN" sz="1400" b="0" dirty="0"/>
              <a:t> </a:t>
            </a:r>
            <a:r>
              <a:rPr lang="en-US" altLang="zh-CN" sz="1400" b="0" dirty="0" err="1"/>
              <a:t>xb</a:t>
            </a:r>
            <a:r>
              <a:rPr lang="en-US" altLang="zh-CN" sz="1400" b="0" dirty="0"/>
              <a:t>],[</a:t>
            </a:r>
            <a:r>
              <a:rPr lang="en-US" altLang="zh-CN" sz="1400" b="0" dirty="0" err="1"/>
              <a:t>yz</a:t>
            </a:r>
            <a:r>
              <a:rPr lang="en-US" altLang="zh-CN" sz="1400" b="0" dirty="0"/>
              <a:t> </a:t>
            </a:r>
            <a:r>
              <a:rPr lang="en-US" altLang="zh-CN" sz="1400" b="0" dirty="0" err="1"/>
              <a:t>yb</a:t>
            </a:r>
            <a:r>
              <a:rPr lang="en-US" altLang="zh-CN" sz="1400" b="0" dirty="0"/>
              <a:t>],'color','r','LineWidth',1)</a:t>
            </a:r>
          </a:p>
          <a:p>
            <a:r>
              <a:rPr lang="en-US" altLang="zh-CN" sz="1400" b="0" dirty="0"/>
              <a:t>    line([</a:t>
            </a:r>
            <a:r>
              <a:rPr lang="en-US" altLang="zh-CN" sz="1400" b="0" dirty="0" err="1"/>
              <a:t>xp</a:t>
            </a:r>
            <a:r>
              <a:rPr lang="en-US" altLang="zh-CN" sz="1400" b="0" dirty="0"/>
              <a:t> </a:t>
            </a:r>
            <a:r>
              <a:rPr lang="en-US" altLang="zh-CN" sz="1400" b="0" dirty="0" err="1"/>
              <a:t>xb</a:t>
            </a:r>
            <a:r>
              <a:rPr lang="en-US" altLang="zh-CN" sz="1400" b="0" dirty="0"/>
              <a:t>],[</a:t>
            </a:r>
            <a:r>
              <a:rPr lang="en-US" altLang="zh-CN" sz="1400" b="0" dirty="0" err="1"/>
              <a:t>yp</a:t>
            </a:r>
            <a:r>
              <a:rPr lang="en-US" altLang="zh-CN" sz="1400" b="0" dirty="0"/>
              <a:t> </a:t>
            </a:r>
            <a:r>
              <a:rPr lang="en-US" altLang="zh-CN" sz="1400" b="0" dirty="0" err="1"/>
              <a:t>yb</a:t>
            </a:r>
            <a:r>
              <a:rPr lang="en-US" altLang="zh-CN" sz="1400" b="0" dirty="0"/>
              <a:t>],'color','g','LineWidth',1)</a:t>
            </a:r>
          </a:p>
          <a:p>
            <a:r>
              <a:rPr lang="en-US" altLang="zh-CN" sz="1400" b="0" dirty="0"/>
              <a:t>    hold off</a:t>
            </a:r>
          </a:p>
          <a:p>
            <a:r>
              <a:rPr lang="en-US" altLang="zh-CN" sz="1400" b="0" dirty="0"/>
              <a:t>    subplot(2,1,2)</a:t>
            </a:r>
          </a:p>
          <a:p>
            <a:r>
              <a:rPr lang="en-US" altLang="zh-CN" sz="1400" b="0" dirty="0"/>
              <a:t>    plot(</a:t>
            </a:r>
            <a:r>
              <a:rPr lang="en-US" altLang="zh-CN" sz="1400" b="0" dirty="0" err="1"/>
              <a:t>Ang</a:t>
            </a:r>
            <a:r>
              <a:rPr lang="en-US" altLang="zh-CN" sz="1400" b="0" dirty="0"/>
              <a:t>/pi,(</a:t>
            </a:r>
            <a:r>
              <a:rPr lang="en-US" altLang="zh-CN" sz="1400" b="0" dirty="0" err="1"/>
              <a:t>AbsH</a:t>
            </a:r>
            <a:r>
              <a:rPr lang="en-US" altLang="zh-CN" sz="1400" b="0" dirty="0"/>
              <a:t>),'LineWidth',1)</a:t>
            </a:r>
          </a:p>
          <a:p>
            <a:r>
              <a:rPr lang="en-US" altLang="zh-CN" sz="1400" b="0" dirty="0"/>
              <a:t>    axis([0 2 0.5 2.2])</a:t>
            </a:r>
          </a:p>
          <a:p>
            <a:r>
              <a:rPr lang="en-US" altLang="zh-CN" sz="1400" b="0" dirty="0"/>
              <a:t>    </a:t>
            </a:r>
            <a:r>
              <a:rPr lang="en-US" altLang="zh-CN" sz="1400" b="0" dirty="0" err="1"/>
              <a:t>xticks</a:t>
            </a:r>
            <a:r>
              <a:rPr lang="en-US" altLang="zh-CN" sz="1400" b="0" dirty="0"/>
              <a:t>([0 0.5 1 1.5 2])</a:t>
            </a:r>
          </a:p>
          <a:p>
            <a:r>
              <a:rPr lang="en-US" altLang="zh-CN" sz="1400" b="0" dirty="0"/>
              <a:t>    </a:t>
            </a:r>
            <a:r>
              <a:rPr lang="en-US" altLang="zh-CN" sz="1400" b="0" dirty="0" err="1"/>
              <a:t>xticklabels</a:t>
            </a:r>
            <a:r>
              <a:rPr lang="en-US" altLang="zh-CN" sz="1400" b="0" dirty="0"/>
              <a:t>({'0','pi/2','pi','3*pi/2','2*pi</a:t>
            </a:r>
            <a:r>
              <a:rPr lang="en-US" altLang="zh-CN" sz="1400" b="0" dirty="0" smtClean="0"/>
              <a:t>'})</a:t>
            </a:r>
          </a:p>
          <a:p>
            <a:r>
              <a:rPr lang="en-US" altLang="zh-CN" sz="1400" b="0" dirty="0" smtClean="0"/>
              <a:t>    </a:t>
            </a:r>
            <a:r>
              <a:rPr lang="en-US" altLang="zh-CN" sz="1400" b="0" dirty="0" err="1" smtClean="0"/>
              <a:t>drawnow</a:t>
            </a:r>
            <a:endParaRPr lang="en-US" altLang="zh-CN" sz="1400" b="0" dirty="0" smtClean="0"/>
          </a:p>
          <a:p>
            <a:r>
              <a:rPr lang="en-US" altLang="zh-CN" sz="1400" b="0" dirty="0" smtClean="0"/>
              <a:t>    </a:t>
            </a:r>
            <a:r>
              <a:rPr lang="en-US" altLang="zh-CN" sz="1400" b="0" dirty="0"/>
              <a:t>frame = </a:t>
            </a:r>
            <a:r>
              <a:rPr lang="en-US" altLang="zh-CN" sz="1400" b="0" dirty="0" err="1"/>
              <a:t>getframe</a:t>
            </a:r>
            <a:r>
              <a:rPr lang="en-US" altLang="zh-CN" sz="1400" b="0" dirty="0"/>
              <a:t>(fig);</a:t>
            </a:r>
          </a:p>
          <a:p>
            <a:r>
              <a:rPr lang="en-US" altLang="zh-CN" sz="1400" b="0" dirty="0"/>
              <a:t>    </a:t>
            </a:r>
            <a:r>
              <a:rPr lang="en-US" altLang="zh-CN" sz="1400" b="0" dirty="0" err="1"/>
              <a:t>im</a:t>
            </a:r>
            <a:r>
              <a:rPr lang="en-US" altLang="zh-CN" sz="1400" b="0" dirty="0"/>
              <a:t>{lp-1} = frame2im(frame);</a:t>
            </a:r>
            <a:endParaRPr lang="en-US" altLang="zh-CN" sz="1400" b="0" dirty="0" smtClean="0"/>
          </a:p>
          <a:p>
            <a:r>
              <a:rPr lang="en-US" altLang="zh-CN" sz="1400" b="0" dirty="0" smtClean="0"/>
              <a:t>end</a:t>
            </a:r>
            <a:endParaRPr lang="en-US" altLang="zh-CN" sz="1400" b="0" dirty="0"/>
          </a:p>
          <a:p>
            <a:r>
              <a:rPr lang="en-US" altLang="zh-CN" sz="1400" b="0" dirty="0"/>
              <a:t>close;</a:t>
            </a:r>
          </a:p>
          <a:p>
            <a:endParaRPr lang="zh-CN" altLang="en-US" sz="1400" dirty="0"/>
          </a:p>
        </p:txBody>
      </p:sp>
      <p:sp>
        <p:nvSpPr>
          <p:cNvPr id="7" name="矩形 6"/>
          <p:cNvSpPr/>
          <p:nvPr/>
        </p:nvSpPr>
        <p:spPr>
          <a:xfrm>
            <a:off x="152400" y="845907"/>
            <a:ext cx="20329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 action="ppaction://hlinkfile"/>
              </a:rPr>
              <a:t>Fig_2_6_2.m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96617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MATLAB</a:t>
            </a:r>
            <a:r>
              <a:rPr lang="zh-CN" altLang="en-US" dirty="0" smtClean="0"/>
              <a:t>函数说明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zplane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(</a:t>
            </a:r>
            <a:r>
              <a:rPr lang="en-US" altLang="zh-CN" sz="24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z,p</a:t>
            </a:r>
            <a:r>
              <a:rPr lang="en-US" altLang="zh-CN" sz="2400" dirty="0" smtClean="0">
                <a:solidFill>
                  <a:srgbClr val="0000CC"/>
                </a:solidFill>
                <a:latin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功能绘制列向量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z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</a:rPr>
              <a:t>零点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以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"○"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表示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和列向量</a:t>
            </a:r>
            <a:r>
              <a:rPr lang="en-US" altLang="zh-CN" sz="2400" dirty="0" smtClean="0">
                <a:latin typeface="Times New Roman" panose="02020603050405020304" pitchFamily="18" charset="0"/>
              </a:rPr>
              <a:t>p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的</a:t>
            </a:r>
            <a:r>
              <a:rPr lang="zh-CN" altLang="en-US" sz="2400" dirty="0">
                <a:latin typeface="Times New Roman" panose="02020603050405020304" pitchFamily="18" charset="0"/>
              </a:rPr>
              <a:t>极点</a:t>
            </a:r>
            <a:r>
              <a:rPr lang="en-US" altLang="zh-CN" sz="2400" dirty="0">
                <a:latin typeface="Times New Roman" panose="02020603050405020304" pitchFamily="18" charset="0"/>
              </a:rPr>
              <a:t>(</a:t>
            </a:r>
            <a:r>
              <a:rPr lang="zh-CN" altLang="en-US" sz="2400" dirty="0">
                <a:latin typeface="Times New Roman" panose="02020603050405020304" pitchFamily="18" charset="0"/>
              </a:rPr>
              <a:t>以符号</a:t>
            </a:r>
            <a:r>
              <a:rPr lang="en-US" altLang="zh-CN" sz="2400" dirty="0">
                <a:latin typeface="Times New Roman" panose="02020603050405020304" pitchFamily="18" charset="0"/>
              </a:rPr>
              <a:t>"×"</a:t>
            </a:r>
            <a:r>
              <a:rPr lang="zh-CN" altLang="en-US" sz="2400" dirty="0">
                <a:latin typeface="Times New Roman" panose="02020603050405020304" pitchFamily="18" charset="0"/>
              </a:rPr>
              <a:t>表示</a:t>
            </a:r>
            <a:r>
              <a:rPr lang="en-US" altLang="zh-CN" sz="2400" dirty="0">
                <a:latin typeface="Times New Roman" panose="02020603050405020304" pitchFamily="18" charset="0"/>
              </a:rPr>
              <a:t>)</a:t>
            </a:r>
            <a:r>
              <a:rPr lang="zh-CN" altLang="en-US" sz="2400" dirty="0">
                <a:latin typeface="Times New Roman" panose="02020603050405020304" pitchFamily="18" charset="0"/>
              </a:rPr>
              <a:t>，同时画出参考单位圆，并在多阶零点和极点的右上角标出其</a:t>
            </a:r>
            <a:r>
              <a:rPr lang="zh-CN" altLang="en-US" sz="2400" dirty="0">
                <a:solidFill>
                  <a:srgbClr val="0000CC"/>
                </a:solidFill>
                <a:latin typeface="Times New Roman" panose="02020603050405020304" pitchFamily="18" charset="0"/>
              </a:rPr>
              <a:t>阶数</a:t>
            </a:r>
            <a:r>
              <a:rPr lang="zh-CN" altLang="en-US" sz="2400" dirty="0">
                <a:latin typeface="Times New Roman" panose="02020603050405020304" pitchFamily="18" charset="0"/>
              </a:rPr>
              <a:t>。如果</a:t>
            </a:r>
            <a:r>
              <a:rPr lang="en-US" altLang="zh-CN" sz="2400" dirty="0">
                <a:latin typeface="Times New Roman" panose="02020603050405020304" pitchFamily="18" charset="0"/>
              </a:rPr>
              <a:t>z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</a:rPr>
              <a:t>为矩阵，则</a:t>
            </a:r>
            <a:r>
              <a:rPr lang="en-US" altLang="zh-CN" sz="2400" dirty="0" err="1">
                <a:latin typeface="Times New Roman" panose="02020603050405020304" pitchFamily="18" charset="0"/>
              </a:rPr>
              <a:t>zplane</a:t>
            </a:r>
            <a:r>
              <a:rPr lang="zh-CN" altLang="en-US" sz="2400" dirty="0">
                <a:latin typeface="Times New Roman" panose="02020603050405020304" pitchFamily="18" charset="0"/>
              </a:rPr>
              <a:t>以不同的颜色分别绘出</a:t>
            </a:r>
            <a:r>
              <a:rPr lang="en-US" altLang="zh-CN" sz="2400" dirty="0">
                <a:latin typeface="Times New Roman" panose="02020603050405020304" pitchFamily="18" charset="0"/>
              </a:rPr>
              <a:t>z</a:t>
            </a:r>
            <a:r>
              <a:rPr lang="zh-CN" altLang="en-US" sz="2400" dirty="0">
                <a:latin typeface="Times New Roman" panose="02020603050405020304" pitchFamily="18" charset="0"/>
              </a:rPr>
              <a:t>和</a:t>
            </a:r>
            <a:r>
              <a:rPr lang="en-US" altLang="zh-CN" sz="2400" dirty="0">
                <a:latin typeface="Times New Roman" panose="02020603050405020304" pitchFamily="18" charset="0"/>
              </a:rPr>
              <a:t>p</a:t>
            </a:r>
            <a:r>
              <a:rPr lang="zh-CN" altLang="en-US" sz="2400" dirty="0">
                <a:latin typeface="Times New Roman" panose="02020603050405020304" pitchFamily="18" charset="0"/>
              </a:rPr>
              <a:t>各列中的零点和极点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r>
              <a:rPr lang="en-US" altLang="zh-CN" sz="2400" dirty="0" err="1" smtClean="0">
                <a:solidFill>
                  <a:srgbClr val="0000CC"/>
                </a:solidFill>
                <a:latin typeface="Times New Roman" panose="02020603050405020304" pitchFamily="18" charset="0"/>
              </a:rPr>
              <a:t>freqz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函数的功能是求</a:t>
            </a:r>
            <a:r>
              <a:rPr lang="zh-CN" altLang="en-US" sz="2400" dirty="0">
                <a:latin typeface="Times New Roman" panose="02020603050405020304" pitchFamily="18" charset="0"/>
              </a:rPr>
              <a:t>离散系统频响</a:t>
            </a:r>
            <a:r>
              <a:rPr lang="zh-CN" altLang="en-US" sz="2400" dirty="0" smtClean="0">
                <a:latin typeface="Times New Roman" panose="02020603050405020304" pitchFamily="18" charset="0"/>
              </a:rPr>
              <a:t>特性。</a:t>
            </a:r>
            <a:endParaRPr lang="en-US" altLang="zh-CN" sz="2400" dirty="0" smtClean="0">
              <a:latin typeface="Times New Roman" panose="02020603050405020304" pitchFamily="18" charset="0"/>
            </a:endParaRP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</a:rPr>
              <a:t>[</a:t>
            </a:r>
            <a:r>
              <a:rPr lang="en-US" altLang="zh-CN" sz="2000" dirty="0" err="1">
                <a:latin typeface="Times New Roman" panose="02020603050405020304" pitchFamily="18" charset="0"/>
              </a:rPr>
              <a:t>H,w</a:t>
            </a:r>
            <a:r>
              <a:rPr lang="en-US" altLang="zh-CN" sz="2000" dirty="0">
                <a:latin typeface="Times New Roman" panose="02020603050405020304" pitchFamily="18" charset="0"/>
              </a:rPr>
              <a:t>] = </a:t>
            </a:r>
            <a:r>
              <a:rPr lang="en-US" altLang="zh-CN" sz="2000" dirty="0" err="1">
                <a:latin typeface="Times New Roman" panose="02020603050405020304" pitchFamily="18" charset="0"/>
              </a:rPr>
              <a:t>freqz</a:t>
            </a:r>
            <a:r>
              <a:rPr lang="en-US" altLang="zh-CN" sz="2000" dirty="0">
                <a:latin typeface="Times New Roman" panose="02020603050405020304" pitchFamily="18" charset="0"/>
              </a:rPr>
              <a:t>(B,A,N)</a:t>
            </a:r>
          </a:p>
          <a:p>
            <a:pPr lvl="1"/>
            <a:r>
              <a:rPr lang="en-US" altLang="zh-CN" sz="2000" dirty="0">
                <a:latin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</a:rPr>
              <a:t>和</a:t>
            </a:r>
            <a:r>
              <a:rPr lang="en-US" altLang="zh-CN" sz="2000" dirty="0">
                <a:latin typeface="Times New Roman" panose="02020603050405020304" pitchFamily="18" charset="0"/>
              </a:rPr>
              <a:t>A</a:t>
            </a:r>
            <a:r>
              <a:rPr lang="zh-CN" altLang="en-US" sz="2000" dirty="0">
                <a:latin typeface="Times New Roman" panose="02020603050405020304" pitchFamily="18" charset="0"/>
              </a:rPr>
              <a:t>分别为离散系统的系统函数的分子、分母多项式的系数向量，</a:t>
            </a:r>
            <a:r>
              <a:rPr lang="en-US" altLang="zh-CN" sz="2000" dirty="0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为正整数，返回向量</a:t>
            </a:r>
            <a:r>
              <a:rPr lang="en-US" altLang="zh-CN" sz="2000" dirty="0">
                <a:latin typeface="Times New Roman" panose="02020603050405020304" pitchFamily="18" charset="0"/>
              </a:rPr>
              <a:t>H</a:t>
            </a:r>
            <a:r>
              <a:rPr lang="zh-CN" altLang="en-US" sz="2000" dirty="0">
                <a:latin typeface="Times New Roman" panose="02020603050405020304" pitchFamily="18" charset="0"/>
              </a:rPr>
              <a:t>则包含了离散系统频响在</a:t>
            </a:r>
            <a:r>
              <a:rPr lang="en-US" altLang="zh-CN" sz="2000" dirty="0">
                <a:latin typeface="Times New Roman" panose="02020603050405020304" pitchFamily="18" charset="0"/>
              </a:rPr>
              <a:t>0-PI</a:t>
            </a:r>
            <a:r>
              <a:rPr lang="zh-CN" altLang="en-US" sz="2000" dirty="0">
                <a:latin typeface="Times New Roman" panose="02020603050405020304" pitchFamily="18" charset="0"/>
              </a:rPr>
              <a:t>范围内</a:t>
            </a:r>
            <a:r>
              <a:rPr lang="en-US" altLang="zh-CN" sz="2000" dirty="0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个频率等分点的值，向量</a:t>
            </a:r>
            <a:r>
              <a:rPr lang="en-US" altLang="zh-CN" sz="2000" dirty="0">
                <a:latin typeface="Times New Roman" panose="02020603050405020304" pitchFamily="18" charset="0"/>
              </a:rPr>
              <a:t>w</a:t>
            </a:r>
            <a:r>
              <a:rPr lang="zh-CN" altLang="en-US" sz="2000" dirty="0">
                <a:latin typeface="Times New Roman" panose="02020603050405020304" pitchFamily="18" charset="0"/>
              </a:rPr>
              <a:t>则包含</a:t>
            </a:r>
            <a:r>
              <a:rPr lang="en-US" altLang="zh-CN" sz="2000" dirty="0">
                <a:latin typeface="Times New Roman" panose="02020603050405020304" pitchFamily="18" charset="0"/>
              </a:rPr>
              <a:t>0-PI</a:t>
            </a:r>
            <a:r>
              <a:rPr lang="zh-CN" altLang="en-US" sz="2000" dirty="0">
                <a:latin typeface="Times New Roman" panose="02020603050405020304" pitchFamily="18" charset="0"/>
              </a:rPr>
              <a:t>范围内</a:t>
            </a:r>
            <a:r>
              <a:rPr lang="en-US" altLang="zh-CN" sz="2000" dirty="0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个频率等分点。调用中若</a:t>
            </a:r>
            <a:r>
              <a:rPr lang="en-US" altLang="zh-CN" sz="2000" dirty="0">
                <a:latin typeface="Times New Roman" panose="02020603050405020304" pitchFamily="18" charset="0"/>
              </a:rPr>
              <a:t>N</a:t>
            </a:r>
            <a:r>
              <a:rPr lang="zh-CN" altLang="en-US" sz="2000" dirty="0">
                <a:latin typeface="Times New Roman" panose="02020603050405020304" pitchFamily="18" charset="0"/>
              </a:rPr>
              <a:t>默认，默认值为</a:t>
            </a:r>
            <a:r>
              <a:rPr lang="en-US" altLang="zh-CN" sz="2000" dirty="0">
                <a:latin typeface="Times New Roman" panose="02020603050405020304" pitchFamily="18" charset="0"/>
              </a:rPr>
              <a:t>512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。</a:t>
            </a:r>
            <a:endParaRPr lang="en-US" altLang="zh-CN" sz="2000" dirty="0" smtClean="0">
              <a:latin typeface="Times New Roman" panose="02020603050405020304" pitchFamily="18" charset="0"/>
            </a:endParaRPr>
          </a:p>
          <a:p>
            <a:pPr lvl="1"/>
            <a:r>
              <a:rPr lang="zh-CN" altLang="en-US" sz="2000" dirty="0" smtClean="0">
                <a:latin typeface="Times New Roman" panose="02020603050405020304" pitchFamily="18" charset="0"/>
              </a:rPr>
              <a:t>如果运行</a:t>
            </a:r>
            <a:r>
              <a:rPr lang="en-US" altLang="zh-CN" sz="2000" dirty="0" err="1" smtClean="0">
                <a:latin typeface="Times New Roman" panose="02020603050405020304" pitchFamily="18" charset="0"/>
              </a:rPr>
              <a:t>freqz</a:t>
            </a:r>
            <a:r>
              <a:rPr lang="en-US" altLang="zh-CN" sz="2000" dirty="0" smtClean="0">
                <a:latin typeface="Times New Roman" panose="02020603050405020304" pitchFamily="18" charset="0"/>
              </a:rPr>
              <a:t>(B,A,N)</a:t>
            </a:r>
            <a:r>
              <a:rPr lang="zh-CN" altLang="en-US" sz="2000" dirty="0" smtClean="0">
                <a:latin typeface="Times New Roman" panose="02020603050405020304" pitchFamily="18" charset="0"/>
              </a:rPr>
              <a:t>则直接画出幅频和相频特性。</a:t>
            </a:r>
            <a:endParaRPr lang="en-US" altLang="zh-CN" sz="2000" dirty="0">
              <a:latin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en-US" altLang="zh-CN" sz="2400" dirty="0" smtClean="0">
              <a:latin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</a:endParaRPr>
          </a:p>
          <a:p>
            <a:endParaRPr lang="zh-CN" altLang="en-US" sz="2400" dirty="0">
              <a:latin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5562600"/>
            <a:ext cx="6186201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5032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52400" y="1219200"/>
            <a:ext cx="2813591" cy="5452775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B=1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A=[1 -0.5];</a:t>
            </a:r>
          </a:p>
          <a:p>
            <a:pPr>
              <a:lnSpc>
                <a:spcPts val="22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figure(1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zplane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(B,A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H,w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]=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freqz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(B,A);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HH=[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H;flipud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(H)];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HH=[HH;HH;HH];</a:t>
            </a:r>
          </a:p>
          <a:p>
            <a:pPr>
              <a:lnSpc>
                <a:spcPts val="22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=[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w;w+pi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];</a:t>
            </a:r>
          </a:p>
          <a:p>
            <a:pPr>
              <a:lnSpc>
                <a:spcPts val="22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=[ww;ww+2*pi;ww+4*pi];</a:t>
            </a:r>
          </a:p>
          <a:p>
            <a:pPr>
              <a:lnSpc>
                <a:spcPts val="22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figure(2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pi,abs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(HH))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axis([1 5 0 2.5])</a:t>
            </a:r>
          </a:p>
          <a:p>
            <a:pPr>
              <a:lnSpc>
                <a:spcPts val="22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xticks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([1 3 5])</a:t>
            </a:r>
          </a:p>
          <a:p>
            <a:pPr>
              <a:lnSpc>
                <a:spcPts val="22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xticklabels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({'0','pi','2*pi'})</a:t>
            </a:r>
          </a:p>
          <a:p>
            <a:pPr>
              <a:lnSpc>
                <a:spcPts val="2200"/>
              </a:lnSpc>
            </a:pP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figure(3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plot(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ww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pi,angle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(HH))</a:t>
            </a:r>
          </a:p>
          <a:p>
            <a:pPr>
              <a:lnSpc>
                <a:spcPts val="2200"/>
              </a:lnSpc>
            </a:pP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axis([1 3 -0.6 0])</a:t>
            </a:r>
          </a:p>
          <a:p>
            <a:pPr>
              <a:lnSpc>
                <a:spcPts val="22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xticks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([1 2 3])</a:t>
            </a:r>
          </a:p>
          <a:p>
            <a:pPr>
              <a:lnSpc>
                <a:spcPts val="2200"/>
              </a:lnSpc>
            </a:pPr>
            <a:r>
              <a:rPr lang="en-US" altLang="zh-CN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xticklabels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({'0','pi','2*pi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'})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52400" y="789242"/>
            <a:ext cx="28135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hlinkClick r:id="rId2" action="ppaction://hlinkfile"/>
              </a:rPr>
              <a:t>Fig_2_6_4.m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971800" y="1143000"/>
                <a:ext cx="3115725" cy="25934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000" dirty="0"/>
                  <a:t>例</a:t>
                </a:r>
                <a:r>
                  <a:rPr lang="en-US" altLang="zh-CN" sz="2000" dirty="0"/>
                  <a:t>2.6.3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差分方程为：</a:t>
                </a:r>
                <a:endParaRPr lang="en-US" altLang="zh-CN" sz="2000" dirty="0" smtClean="0"/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𝑏𝑦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−1)+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zh-CN" altLang="en-US" sz="200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altLang="zh-CN" sz="2000" dirty="0" smtClean="0"/>
              </a:p>
              <a:p>
                <a:pPr>
                  <a:lnSpc>
                    <a:spcPct val="150000"/>
                  </a:lnSpc>
                </a:pPr>
                <a:r>
                  <a:rPr lang="zh-CN" altLang="en-US" sz="2000" dirty="0" smtClean="0"/>
                  <a:t>系统函数为：</a:t>
                </a:r>
                <a:endParaRPr lang="en-US" altLang="zh-CN" sz="2000" dirty="0" smtClean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𝑏</m:t>
                        </m:r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r>
                  <a:rPr lang="zh-CN" altLang="en-US" sz="2000" dirty="0" smtClean="0"/>
                  <a:t> </a:t>
                </a:r>
                <a:endParaRPr lang="en-US" altLang="zh-CN" sz="2000" dirty="0" smtClean="0"/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143000"/>
                <a:ext cx="3115725" cy="2593402"/>
              </a:xfrm>
              <a:prstGeom prst="rect">
                <a:avLst/>
              </a:prstGeom>
              <a:blipFill>
                <a:blip r:embed="rId3"/>
                <a:stretch>
                  <a:fillRect l="-2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543108"/>
            <a:ext cx="3421053" cy="3414474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7400" y="3886200"/>
            <a:ext cx="3421053" cy="273157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61473" y="3897821"/>
            <a:ext cx="3421053" cy="273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3868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6" presetClass="entr" presetSubtype="21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举例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000" dirty="0" smtClean="0"/>
                  <a:t>已知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)=1−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，请画出系统的幅频特性。</a:t>
                </a:r>
                <a:endParaRPr lang="en-US" altLang="zh-CN" sz="2000" dirty="0" smtClean="0"/>
              </a:p>
              <a:p>
                <a:r>
                  <a:rPr lang="zh-CN" altLang="en-US" sz="2000" dirty="0" smtClean="0"/>
                  <a:t>解：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)=1−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p>
                          <m:sSup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000" dirty="0" smtClean="0"/>
              </a:p>
              <a:p>
                <a:r>
                  <a:rPr lang="zh-CN" altLang="en-US" sz="2000" dirty="0" smtClean="0"/>
                  <a:t>极点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zh-CN" altLang="en-US" sz="2000" dirty="0" smtClean="0"/>
                  <a:t>为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dirty="0" smtClean="0"/>
                  <a:t>阶极点，不影响幅频响应。零点有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zh-CN" altLang="en-US" sz="2000" dirty="0" smtClean="0"/>
                  <a:t>个，由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zh-CN" altLang="en-US" sz="2000">
                        <a:latin typeface="Cambria Math" panose="02040503050406030204" pitchFamily="18" charset="0"/>
                      </a:rPr>
                      <m:t>−1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sz="2000" dirty="0" smtClean="0"/>
                  <a:t>根决定，根为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zh-CN" altLang="en-US" sz="2000" dirty="0" smtClean="0"/>
                  <a:t> </a:t>
                </a:r>
                <a:endParaRPr lang="en-US" altLang="zh-CN" sz="2000" dirty="0" smtClean="0"/>
              </a:p>
              <a:p>
                <a:pPr marL="0" indent="0" algn="just"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</a:t>
                </a:r>
                <a:r>
                  <a:rPr lang="zh-CN" altLang="en-US" sz="2000" dirty="0" smtClean="0"/>
                  <a:t>当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000" dirty="0" smtClean="0"/>
                  <a:t>从</a:t>
                </a:r>
                <a:r>
                  <a:rPr lang="en-US" altLang="zh-CN" sz="2000" dirty="0" smtClean="0"/>
                  <a:t>0</a:t>
                </a:r>
                <a:r>
                  <a:rPr lang="zh-CN" altLang="en-US" sz="2000" dirty="0" smtClean="0"/>
                  <a:t>变化到</a:t>
                </a:r>
                <a14:m>
                  <m:oMath xmlns:m="http://schemas.openxmlformats.org/officeDocument/2006/math">
                    <m:r>
                      <a:rPr lang="zh-CN" altLang="en-US" sz="200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000" dirty="0" smtClean="0"/>
                  <a:t>时，每遇到一个零点，幅度变为</a:t>
                </a:r>
                <a:r>
                  <a:rPr lang="en-US" altLang="zh-CN" sz="2000" dirty="0" smtClean="0"/>
                  <a:t>0</a:t>
                </a:r>
                <a:r>
                  <a:rPr lang="zh-CN" altLang="en-US" sz="2000" dirty="0" smtClean="0"/>
                  <a:t>。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00" t="-8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124200"/>
            <a:ext cx="4886199" cy="365760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3732" y="3352800"/>
            <a:ext cx="5737468" cy="3276600"/>
            <a:chOff x="53732" y="3352800"/>
            <a:chExt cx="5737468" cy="3276600"/>
          </a:xfrm>
        </p:grpSpPr>
        <p:sp>
          <p:nvSpPr>
            <p:cNvPr id="2" name="文本框 1"/>
            <p:cNvSpPr txBox="1"/>
            <p:nvPr/>
          </p:nvSpPr>
          <p:spPr>
            <a:xfrm>
              <a:off x="53732" y="3767078"/>
              <a:ext cx="5737468" cy="28623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5000"/>
                </a:lnSpc>
              </a:pP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B=[1 0 0 0 0 0 0 0 -1];A=1;     %</a:t>
              </a:r>
              <a:r>
                <a:rPr lang="zh-CN" altLang="en-US" sz="1800" b="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设置向量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B</a:t>
              </a:r>
              <a:r>
                <a:rPr lang="zh-CN" altLang="en-US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和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subplot(2,2,1);</a:t>
              </a: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zplane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(B,A);     %</a:t>
              </a:r>
              <a:r>
                <a:rPr lang="zh-CN" altLang="en-US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绘制零、极点图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H,w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]=</a:t>
              </a: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freqz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(B,A);               %</a:t>
              </a:r>
              <a:r>
                <a:rPr lang="zh-CN" altLang="en-US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计算频率响应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subplot(2,2,2);plot(w/</a:t>
              </a: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pi,abs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(H));       %</a:t>
              </a:r>
              <a:r>
                <a:rPr lang="zh-CN" altLang="en-US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绘制幅频响应曲线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xlabel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('\omega/\pi');</a:t>
              </a: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ylabel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('|H(</a:t>
              </a: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e^j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^\omega</a:t>
              </a:r>
              <a:r>
                <a:rPr lang="en-US" altLang="zh-CN" sz="1800" b="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)|');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800" b="0" dirty="0" smtClean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axis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([0,1,0,2.5])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subplot(2,2,4);plot(w/</a:t>
              </a: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pi,angle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(H));     %</a:t>
              </a:r>
              <a:r>
                <a:rPr lang="zh-CN" altLang="en-US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绘制相频响应曲线</a:t>
              </a:r>
            </a:p>
            <a:p>
              <a:pPr>
                <a:lnSpc>
                  <a:spcPct val="125000"/>
                </a:lnSpc>
              </a:pP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xlabel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('\omega/\pi');</a:t>
              </a:r>
              <a:r>
                <a:rPr lang="en-US" altLang="zh-CN" sz="1800" b="0" dirty="0" err="1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ylabel</a:t>
              </a:r>
              <a:r>
                <a:rPr lang="en-US" altLang="zh-CN" sz="1800" b="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('\phi(\omega)');  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533400" y="3352800"/>
              <a:ext cx="1417376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hlinkClick r:id="rId4" action="ppaction://hlinkfile"/>
                </a:rPr>
                <a:t>ep264.m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7448332" y="2895600"/>
            <a:ext cx="1467068" cy="743010"/>
            <a:chOff x="7448332" y="2895600"/>
            <a:chExt cx="1467068" cy="743010"/>
          </a:xfrm>
        </p:grpSpPr>
        <p:sp>
          <p:nvSpPr>
            <p:cNvPr id="13" name="文本框 12"/>
            <p:cNvSpPr txBox="1"/>
            <p:nvPr/>
          </p:nvSpPr>
          <p:spPr>
            <a:xfrm>
              <a:off x="7448332" y="2895600"/>
              <a:ext cx="14670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FF0000"/>
                  </a:solidFill>
                </a:rPr>
                <a:t>梳状滤波器</a:t>
              </a:r>
              <a:endParaRPr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4" name="下箭头 13"/>
            <p:cNvSpPr/>
            <p:nvPr/>
          </p:nvSpPr>
          <p:spPr bwMode="auto">
            <a:xfrm>
              <a:off x="8029466" y="3257610"/>
              <a:ext cx="304800" cy="381000"/>
            </a:xfrm>
            <a:prstGeom prst="down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80634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标题 1"/>
          <p:cNvSpPr>
            <a:spLocks noGrp="1"/>
          </p:cNvSpPr>
          <p:nvPr>
            <p:ph type="title"/>
          </p:nvPr>
        </p:nvSpPr>
        <p:spPr>
          <a:xfrm>
            <a:off x="1150938" y="7938"/>
            <a:ext cx="7793037" cy="847725"/>
          </a:xfrm>
        </p:spPr>
        <p:txBody>
          <a:bodyPr/>
          <a:lstStyle/>
          <a:p>
            <a:r>
              <a:rPr lang="zh-CN" altLang="en-US" dirty="0" smtClean="0"/>
              <a:t>通信</a:t>
            </a:r>
            <a:r>
              <a:rPr lang="zh-CN" altLang="en-US" dirty="0" smtClean="0">
                <a:solidFill>
                  <a:srgbClr val="FF0000"/>
                </a:solidFill>
              </a:rPr>
              <a:t>子带</a:t>
            </a:r>
            <a:r>
              <a:rPr lang="zh-CN" altLang="en-US" dirty="0" smtClean="0"/>
              <a:t>处理的理论发展过程</a:t>
            </a:r>
          </a:p>
        </p:txBody>
      </p:sp>
      <p:sp>
        <p:nvSpPr>
          <p:cNvPr id="103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6" name="Object 1"/>
          <p:cNvGraphicFramePr>
            <a:graphicFrameLocks noChangeAspect="1"/>
          </p:cNvGraphicFramePr>
          <p:nvPr/>
        </p:nvGraphicFramePr>
        <p:xfrm>
          <a:off x="774700" y="1206500"/>
          <a:ext cx="3638550" cy="206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6" r:id="rId3" imgW="6038850" imgH="3419475" progId="CorelDRAW.Graphic.10">
                  <p:embed/>
                </p:oleObj>
              </mc:Choice>
              <mc:Fallback>
                <p:oleObj r:id="rId3" imgW="6038850" imgH="3419475" progId="CorelDRAW.Graphic.10">
                  <p:embed/>
                  <p:pic>
                    <p:nvPicPr>
                      <p:cNvPr id="102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700" y="1206500"/>
                        <a:ext cx="3638550" cy="20669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4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1027" name="Object 3"/>
          <p:cNvGraphicFramePr>
            <a:graphicFrameLocks noChangeAspect="1"/>
          </p:cNvGraphicFramePr>
          <p:nvPr/>
        </p:nvGraphicFramePr>
        <p:xfrm>
          <a:off x="4965700" y="1219200"/>
          <a:ext cx="3609975" cy="2068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97" r:id="rId5" imgW="6010275" imgH="3448050" progId="CorelDRAW.Graphic.10">
                  <p:embed/>
                </p:oleObj>
              </mc:Choice>
              <mc:Fallback>
                <p:oleObj r:id="rId5" imgW="6010275" imgH="3448050" progId="CorelDRAW.Graphic.10">
                  <p:embed/>
                  <p:pic>
                    <p:nvPicPr>
                      <p:cNvPr id="10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700" y="1219200"/>
                        <a:ext cx="3609975" cy="20685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35" name="TextBox 8"/>
          <p:cNvSpPr txBox="1">
            <a:spLocks noChangeArrowheads="1"/>
          </p:cNvSpPr>
          <p:nvPr/>
        </p:nvSpPr>
        <p:spPr bwMode="auto">
          <a:xfrm>
            <a:off x="757238" y="3276600"/>
            <a:ext cx="3775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第一代基于射频的多通道接收机</a:t>
            </a:r>
          </a:p>
        </p:txBody>
      </p:sp>
      <p:sp>
        <p:nvSpPr>
          <p:cNvPr id="1036" name="TextBox 9"/>
          <p:cNvSpPr txBox="1">
            <a:spLocks noChangeArrowheads="1"/>
          </p:cNvSpPr>
          <p:nvPr/>
        </p:nvSpPr>
        <p:spPr bwMode="auto">
          <a:xfrm>
            <a:off x="5011738" y="3276600"/>
            <a:ext cx="3775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/>
              <a:t>第一代基于射频的多通道发射机</a:t>
            </a:r>
          </a:p>
        </p:txBody>
      </p:sp>
      <p:sp>
        <p:nvSpPr>
          <p:cNvPr id="1037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038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组合 20"/>
          <p:cNvGrpSpPr>
            <a:grpSpLocks/>
          </p:cNvGrpSpPr>
          <p:nvPr/>
        </p:nvGrpSpPr>
        <p:grpSpPr bwMode="auto">
          <a:xfrm>
            <a:off x="706438" y="3987800"/>
            <a:ext cx="8067675" cy="2584450"/>
            <a:chOff x="706571" y="3987800"/>
            <a:chExt cx="8067994" cy="2584510"/>
          </a:xfrm>
        </p:grpSpPr>
        <p:graphicFrame>
          <p:nvGraphicFramePr>
            <p:cNvPr id="1028" name="Object 5"/>
            <p:cNvGraphicFramePr>
              <a:graphicFrameLocks noChangeAspect="1"/>
            </p:cNvGraphicFramePr>
            <p:nvPr/>
          </p:nvGraphicFramePr>
          <p:xfrm>
            <a:off x="850900" y="3987800"/>
            <a:ext cx="3536950" cy="2124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8" r:id="rId7" imgW="5715000" imgH="3419475" progId="CorelDRAW.Graphic.10">
                    <p:embed/>
                  </p:oleObj>
                </mc:Choice>
                <mc:Fallback>
                  <p:oleObj r:id="rId7" imgW="5715000" imgH="3419475" progId="CorelDRAW.Graphic.10">
                    <p:embed/>
                    <p:pic>
                      <p:nvPicPr>
                        <p:cNvPr id="1028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50900" y="3987800"/>
                          <a:ext cx="3536950" cy="21240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4" name="TextBox 12"/>
            <p:cNvSpPr txBox="1">
              <a:spLocks noChangeArrowheads="1"/>
            </p:cNvSpPr>
            <p:nvPr/>
          </p:nvSpPr>
          <p:spPr bwMode="auto">
            <a:xfrm>
              <a:off x="706571" y="6172200"/>
              <a:ext cx="37753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第二代基于射频的多通道接收机</a:t>
              </a:r>
            </a:p>
          </p:txBody>
        </p:sp>
        <p:graphicFrame>
          <p:nvGraphicFramePr>
            <p:cNvPr id="1029" name="Object 7"/>
            <p:cNvGraphicFramePr>
              <a:graphicFrameLocks noChangeAspect="1"/>
            </p:cNvGraphicFramePr>
            <p:nvPr/>
          </p:nvGraphicFramePr>
          <p:xfrm>
            <a:off x="5003800" y="4089400"/>
            <a:ext cx="3576638" cy="205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99" r:id="rId9" imgW="5962650" imgH="3448050" progId="CorelDRAW.Graphic.10">
                    <p:embed/>
                  </p:oleObj>
                </mc:Choice>
                <mc:Fallback>
                  <p:oleObj r:id="rId9" imgW="5962650" imgH="3448050" progId="CorelDRAW.Graphic.10">
                    <p:embed/>
                    <p:pic>
                      <p:nvPicPr>
                        <p:cNvPr id="1029" name="Object 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03800" y="4089400"/>
                          <a:ext cx="3576638" cy="2057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45" name="TextBox 15"/>
            <p:cNvSpPr txBox="1">
              <a:spLocks noChangeArrowheads="1"/>
            </p:cNvSpPr>
            <p:nvPr/>
          </p:nvSpPr>
          <p:spPr bwMode="auto">
            <a:xfrm>
              <a:off x="4999171" y="6159500"/>
              <a:ext cx="37753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第二代基于射频的多通道发射机</a:t>
              </a:r>
            </a:p>
          </p:txBody>
        </p:sp>
      </p:grp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9525" y="2235200"/>
            <a:ext cx="800100" cy="132397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1600"/>
              <a:t>存在模</a:t>
            </a:r>
            <a:endParaRPr lang="en-US" altLang="zh-CN" sz="1600"/>
          </a:p>
          <a:p>
            <a:pPr algn="l" eaLnBrk="1" hangingPunct="1"/>
            <a:r>
              <a:rPr lang="zh-CN" altLang="en-US" sz="1600"/>
              <a:t>拟通道</a:t>
            </a:r>
            <a:endParaRPr lang="en-US" altLang="zh-CN" sz="1600"/>
          </a:p>
          <a:p>
            <a:pPr algn="l" eaLnBrk="1" hangingPunct="1"/>
            <a:r>
              <a:rPr lang="zh-CN" altLang="en-US" sz="1600"/>
              <a:t>正交不</a:t>
            </a:r>
            <a:endParaRPr lang="en-US" altLang="zh-CN" sz="1600"/>
          </a:p>
          <a:p>
            <a:pPr algn="l" eaLnBrk="1" hangingPunct="1"/>
            <a:r>
              <a:rPr lang="zh-CN" altLang="en-US" sz="1600"/>
              <a:t>一致问</a:t>
            </a:r>
            <a:endParaRPr lang="en-US" altLang="zh-CN" sz="1600"/>
          </a:p>
          <a:p>
            <a:pPr algn="l" eaLnBrk="1" hangingPunct="1"/>
            <a:r>
              <a:rPr lang="zh-CN" altLang="en-US" sz="1600"/>
              <a:t>题</a:t>
            </a:r>
          </a:p>
        </p:txBody>
      </p:sp>
      <p:grpSp>
        <p:nvGrpSpPr>
          <p:cNvPr id="3" name="组合 19"/>
          <p:cNvGrpSpPr>
            <a:grpSpLocks/>
          </p:cNvGrpSpPr>
          <p:nvPr/>
        </p:nvGrpSpPr>
        <p:grpSpPr bwMode="auto">
          <a:xfrm>
            <a:off x="2374900" y="3632200"/>
            <a:ext cx="4533900" cy="342900"/>
            <a:chOff x="2374900" y="3632200"/>
            <a:chExt cx="4533900" cy="342900"/>
          </a:xfrm>
        </p:grpSpPr>
        <p:sp>
          <p:nvSpPr>
            <p:cNvPr id="1042" name="下箭头 17"/>
            <p:cNvSpPr>
              <a:spLocks noChangeArrowheads="1"/>
            </p:cNvSpPr>
            <p:nvPr/>
          </p:nvSpPr>
          <p:spPr bwMode="auto">
            <a:xfrm>
              <a:off x="2374900" y="3632200"/>
              <a:ext cx="266700" cy="342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1043" name="下箭头 18"/>
            <p:cNvSpPr>
              <a:spLocks noChangeArrowheads="1"/>
            </p:cNvSpPr>
            <p:nvPr/>
          </p:nvSpPr>
          <p:spPr bwMode="auto">
            <a:xfrm>
              <a:off x="6642100" y="3632200"/>
              <a:ext cx="266700" cy="3429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aphicFrame>
        <p:nvGraphicFramePr>
          <p:cNvPr id="94209" name="Object 21"/>
          <p:cNvGraphicFramePr>
            <a:graphicFrameLocks noChangeAspect="1"/>
          </p:cNvGraphicFramePr>
          <p:nvPr/>
        </p:nvGraphicFramePr>
        <p:xfrm>
          <a:off x="3040063" y="4335463"/>
          <a:ext cx="317182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" r:id="rId11" imgW="4848225" imgH="1695450" progId="CorelDRAW.Graphic.10">
                  <p:embed/>
                </p:oleObj>
              </mc:Choice>
              <mc:Fallback>
                <p:oleObj r:id="rId11" imgW="4848225" imgH="1695450" progId="CorelDRAW.Graphic.10">
                  <p:embed/>
                  <p:pic>
                    <p:nvPicPr>
                      <p:cNvPr id="94209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0063" y="4335463"/>
                        <a:ext cx="3171825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182968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时域离散信号和系统的频域分析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xfrm>
            <a:off x="381000" y="990600"/>
            <a:ext cx="8382000" cy="5334000"/>
          </a:xfrm>
        </p:spPr>
        <p:txBody>
          <a:bodyPr/>
          <a:lstStyle/>
          <a:p>
            <a:r>
              <a:rPr lang="zh-CN" altLang="en-US" dirty="0" smtClean="0"/>
              <a:t>引言</a:t>
            </a:r>
            <a:endParaRPr lang="en-US" altLang="zh-CN" dirty="0" smtClean="0"/>
          </a:p>
          <a:p>
            <a:r>
              <a:rPr lang="zh-CN" altLang="en-US" dirty="0" smtClean="0"/>
              <a:t>时域离散信号的傅里叶变换定义及性质</a:t>
            </a:r>
            <a:endParaRPr lang="en-US" altLang="zh-CN" dirty="0" smtClean="0"/>
          </a:p>
          <a:p>
            <a:r>
              <a:rPr lang="zh-CN" altLang="en-US" dirty="0" smtClean="0"/>
              <a:t>周期序列</a:t>
            </a:r>
            <a:r>
              <a:rPr lang="zh-CN" altLang="en-US" dirty="0"/>
              <a:t>的</a:t>
            </a:r>
            <a:r>
              <a:rPr lang="zh-CN" altLang="en-US" dirty="0" smtClean="0"/>
              <a:t>离散傅里叶级数及傅里叶变换表示式</a:t>
            </a:r>
            <a:endParaRPr lang="en-US" altLang="zh-CN" dirty="0" smtClean="0"/>
          </a:p>
          <a:p>
            <a:r>
              <a:rPr lang="zh-CN" altLang="en-US" dirty="0" smtClean="0"/>
              <a:t>时域</a:t>
            </a:r>
            <a:r>
              <a:rPr lang="zh-CN" altLang="en-US" dirty="0"/>
              <a:t>离散信号的</a:t>
            </a:r>
            <a:r>
              <a:rPr lang="zh-CN" altLang="en-US" dirty="0" smtClean="0"/>
              <a:t>傅里叶变换与模拟信号傅里叶变换之间的关系</a:t>
            </a:r>
            <a:endParaRPr lang="en-US" altLang="zh-CN" dirty="0" smtClean="0"/>
          </a:p>
          <a:p>
            <a:r>
              <a:rPr lang="zh-CN" altLang="en-US" dirty="0" smtClean="0"/>
              <a:t>序列的</a:t>
            </a:r>
            <a:r>
              <a:rPr lang="en-US" altLang="zh-CN" dirty="0" smtClean="0"/>
              <a:t>Z</a:t>
            </a:r>
            <a:r>
              <a:rPr lang="zh-CN" altLang="en-US" dirty="0" smtClean="0"/>
              <a:t>变换</a:t>
            </a:r>
            <a:endParaRPr lang="en-US" altLang="zh-CN" dirty="0" smtClean="0"/>
          </a:p>
          <a:p>
            <a:r>
              <a:rPr lang="zh-CN" altLang="en-US" dirty="0" smtClean="0"/>
              <a:t>利用</a:t>
            </a:r>
            <a:r>
              <a:rPr lang="en-US" altLang="zh-CN" dirty="0" smtClean="0"/>
              <a:t>Z</a:t>
            </a:r>
            <a:r>
              <a:rPr lang="zh-CN" altLang="en-US" dirty="0" smtClean="0"/>
              <a:t>变换分析信号和系统的频响特性</a:t>
            </a:r>
            <a:endParaRPr lang="en-US" altLang="zh-CN" dirty="0" smtClean="0"/>
          </a:p>
          <a:p>
            <a:endParaRPr lang="en-US" altLang="zh-CN" dirty="0" smtClean="0"/>
          </a:p>
          <a:p>
            <a:pPr>
              <a:buFont typeface="Wingdings" pitchFamily="2" charset="2"/>
              <a:buNone/>
            </a:pPr>
            <a:endParaRPr lang="zh-CN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159505381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10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CC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标题 1"/>
          <p:cNvSpPr>
            <a:spLocks noGrp="1"/>
          </p:cNvSpPr>
          <p:nvPr>
            <p:ph type="title"/>
          </p:nvPr>
        </p:nvSpPr>
        <p:spPr>
          <a:xfrm>
            <a:off x="1150938" y="7938"/>
            <a:ext cx="7793037" cy="847725"/>
          </a:xfrm>
        </p:spPr>
        <p:txBody>
          <a:bodyPr/>
          <a:lstStyle/>
          <a:p>
            <a:r>
              <a:rPr lang="zh-CN" altLang="en-US" smtClean="0"/>
              <a:t>通信</a:t>
            </a:r>
            <a:r>
              <a:rPr lang="zh-CN" altLang="en-US" smtClean="0">
                <a:solidFill>
                  <a:srgbClr val="FF0000"/>
                </a:solidFill>
              </a:rPr>
              <a:t>子带</a:t>
            </a:r>
            <a:r>
              <a:rPr lang="zh-CN" altLang="en-US" smtClean="0"/>
              <a:t>处理的理论发展过程</a:t>
            </a:r>
          </a:p>
        </p:txBody>
      </p:sp>
      <p:sp>
        <p:nvSpPr>
          <p:cNvPr id="205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057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组合 22"/>
          <p:cNvGrpSpPr>
            <a:grpSpLocks/>
          </p:cNvGrpSpPr>
          <p:nvPr/>
        </p:nvGrpSpPr>
        <p:grpSpPr bwMode="auto">
          <a:xfrm>
            <a:off x="249238" y="1143000"/>
            <a:ext cx="3838575" cy="5124450"/>
            <a:chOff x="249371" y="1143000"/>
            <a:chExt cx="3838894" cy="5124510"/>
          </a:xfrm>
        </p:grpSpPr>
        <p:graphicFrame>
          <p:nvGraphicFramePr>
            <p:cNvPr id="2050" name="Object 4"/>
            <p:cNvGraphicFramePr>
              <a:graphicFrameLocks noChangeAspect="1"/>
            </p:cNvGraphicFramePr>
            <p:nvPr/>
          </p:nvGraphicFramePr>
          <p:xfrm>
            <a:off x="393700" y="1143000"/>
            <a:ext cx="3536950" cy="2124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0" r:id="rId3" imgW="5715000" imgH="3419475" progId="CorelDRAW.Graphic.10">
                    <p:embed/>
                  </p:oleObj>
                </mc:Choice>
                <mc:Fallback>
                  <p:oleObj r:id="rId3" imgW="5715000" imgH="3419475" progId="CorelDRAW.Graphic.10">
                    <p:embed/>
                    <p:pic>
                      <p:nvPicPr>
                        <p:cNvPr id="2050" name="Object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3700" y="1143000"/>
                          <a:ext cx="3536950" cy="21240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9" name="TextBox 12"/>
            <p:cNvSpPr txBox="1">
              <a:spLocks noChangeArrowheads="1"/>
            </p:cNvSpPr>
            <p:nvPr/>
          </p:nvSpPr>
          <p:spPr bwMode="auto">
            <a:xfrm>
              <a:off x="249371" y="3327400"/>
              <a:ext cx="37753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第二代基于射频的多通道接收机</a:t>
              </a:r>
            </a:p>
          </p:txBody>
        </p:sp>
        <p:graphicFrame>
          <p:nvGraphicFramePr>
            <p:cNvPr id="2051" name="Object 5"/>
            <p:cNvGraphicFramePr>
              <a:graphicFrameLocks noChangeAspect="1"/>
            </p:cNvGraphicFramePr>
            <p:nvPr/>
          </p:nvGraphicFramePr>
          <p:xfrm>
            <a:off x="317500" y="3797300"/>
            <a:ext cx="3576638" cy="2057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311" r:id="rId5" imgW="5962650" imgH="3448050" progId="CorelDRAW.Graphic.10">
                    <p:embed/>
                  </p:oleObj>
                </mc:Choice>
                <mc:Fallback>
                  <p:oleObj r:id="rId5" imgW="5962650" imgH="3448050" progId="CorelDRAW.Graphic.10">
                    <p:embed/>
                    <p:pic>
                      <p:nvPicPr>
                        <p:cNvPr id="2051" name="Object 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500" y="3797300"/>
                          <a:ext cx="3576638" cy="20574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70" name="TextBox 15"/>
            <p:cNvSpPr txBox="1">
              <a:spLocks noChangeArrowheads="1"/>
            </p:cNvSpPr>
            <p:nvPr/>
          </p:nvSpPr>
          <p:spPr bwMode="auto">
            <a:xfrm>
              <a:off x="312871" y="5867400"/>
              <a:ext cx="3775394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第二代基于射频的多通道发射机</a:t>
              </a:r>
            </a:p>
          </p:txBody>
        </p:sp>
      </p:grpSp>
      <p:pic>
        <p:nvPicPr>
          <p:cNvPr id="96262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7450" y="952500"/>
            <a:ext cx="390525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右箭头 21"/>
          <p:cNvSpPr>
            <a:spLocks noChangeArrowheads="1"/>
          </p:cNvSpPr>
          <p:nvPr/>
        </p:nvSpPr>
        <p:spPr bwMode="auto">
          <a:xfrm>
            <a:off x="4229100" y="3429000"/>
            <a:ext cx="635000" cy="635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3" name="组合 26"/>
          <p:cNvGrpSpPr>
            <a:grpSpLocks/>
          </p:cNvGrpSpPr>
          <p:nvPr/>
        </p:nvGrpSpPr>
        <p:grpSpPr bwMode="auto">
          <a:xfrm>
            <a:off x="1520825" y="6273800"/>
            <a:ext cx="5283200" cy="400050"/>
            <a:chOff x="1521552" y="6273800"/>
            <a:chExt cx="5282327" cy="400110"/>
          </a:xfrm>
        </p:grpSpPr>
        <p:sp>
          <p:nvSpPr>
            <p:cNvPr id="2066" name="TextBox 23"/>
            <p:cNvSpPr txBox="1">
              <a:spLocks noChangeArrowheads="1"/>
            </p:cNvSpPr>
            <p:nvPr/>
          </p:nvSpPr>
          <p:spPr bwMode="auto">
            <a:xfrm>
              <a:off x="1521552" y="6273800"/>
              <a:ext cx="69762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FF0000"/>
                  </a:solidFill>
                </a:rPr>
                <a:t>模拟</a:t>
              </a:r>
            </a:p>
          </p:txBody>
        </p:sp>
        <p:sp>
          <p:nvSpPr>
            <p:cNvPr id="2067" name="右箭头 24"/>
            <p:cNvSpPr>
              <a:spLocks noChangeArrowheads="1"/>
            </p:cNvSpPr>
            <p:nvPr/>
          </p:nvSpPr>
          <p:spPr bwMode="auto">
            <a:xfrm>
              <a:off x="2235200" y="6388100"/>
              <a:ext cx="3835400" cy="190500"/>
            </a:xfrm>
            <a:prstGeom prst="rightArrow">
              <a:avLst>
                <a:gd name="adj1" fmla="val 50000"/>
                <a:gd name="adj2" fmla="val 49960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8" name="TextBox 25"/>
            <p:cNvSpPr txBox="1">
              <a:spLocks noChangeArrowheads="1"/>
            </p:cNvSpPr>
            <p:nvPr/>
          </p:nvSpPr>
          <p:spPr bwMode="auto">
            <a:xfrm>
              <a:off x="6106252" y="6273800"/>
              <a:ext cx="6976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>
                  <a:solidFill>
                    <a:srgbClr val="FF0000"/>
                  </a:solidFill>
                </a:rPr>
                <a:t>数字</a:t>
              </a:r>
            </a:p>
          </p:txBody>
        </p:sp>
      </p:grpSp>
      <p:grpSp>
        <p:nvGrpSpPr>
          <p:cNvPr id="4" name="组合 22"/>
          <p:cNvGrpSpPr>
            <a:grpSpLocks/>
          </p:cNvGrpSpPr>
          <p:nvPr/>
        </p:nvGrpSpPr>
        <p:grpSpPr bwMode="auto">
          <a:xfrm>
            <a:off x="2522538" y="842963"/>
            <a:ext cx="544512" cy="2449512"/>
            <a:chOff x="2523056" y="843280"/>
            <a:chExt cx="543739" cy="2448560"/>
          </a:xfrm>
        </p:grpSpPr>
        <p:sp>
          <p:nvSpPr>
            <p:cNvPr id="2064" name="矩形 19"/>
            <p:cNvSpPr>
              <a:spLocks noChangeArrowheads="1"/>
            </p:cNvSpPr>
            <p:nvPr/>
          </p:nvSpPr>
          <p:spPr bwMode="auto">
            <a:xfrm>
              <a:off x="2600960" y="1117600"/>
              <a:ext cx="386080" cy="217424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065" name="TextBox 20"/>
            <p:cNvSpPr txBox="1">
              <a:spLocks noChangeArrowheads="1"/>
            </p:cNvSpPr>
            <p:nvPr/>
          </p:nvSpPr>
          <p:spPr bwMode="auto">
            <a:xfrm>
              <a:off x="2523056" y="843280"/>
              <a:ext cx="543739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 sz="1400"/>
                <a:t>混频</a:t>
              </a:r>
            </a:p>
          </p:txBody>
        </p:sp>
      </p:grpSp>
      <p:sp>
        <p:nvSpPr>
          <p:cNvPr id="24" name="右箭头 23"/>
          <p:cNvSpPr>
            <a:spLocks noChangeArrowheads="1"/>
          </p:cNvSpPr>
          <p:nvPr/>
        </p:nvSpPr>
        <p:spPr bwMode="auto">
          <a:xfrm rot="1738710">
            <a:off x="2814638" y="3090863"/>
            <a:ext cx="3862387" cy="273050"/>
          </a:xfrm>
          <a:prstGeom prst="rightArrow">
            <a:avLst>
              <a:gd name="adj1" fmla="val 50000"/>
              <a:gd name="adj2" fmla="val 50229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1093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7" name="标题 1"/>
          <p:cNvSpPr>
            <a:spLocks noGrp="1"/>
          </p:cNvSpPr>
          <p:nvPr>
            <p:ph type="title"/>
          </p:nvPr>
        </p:nvSpPr>
        <p:spPr>
          <a:xfrm>
            <a:off x="1150938" y="7938"/>
            <a:ext cx="7793037" cy="847725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3078" name="内容占位符 2"/>
          <p:cNvSpPr>
            <a:spLocks noGrp="1"/>
          </p:cNvSpPr>
          <p:nvPr>
            <p:ph idx="1"/>
          </p:nvPr>
        </p:nvSpPr>
        <p:spPr>
          <a:xfrm>
            <a:off x="228600" y="1143000"/>
            <a:ext cx="8726488" cy="5214938"/>
          </a:xfrm>
        </p:spPr>
        <p:txBody>
          <a:bodyPr/>
          <a:lstStyle/>
          <a:p>
            <a:endParaRPr lang="zh-CN" altLang="en-US" smtClean="0"/>
          </a:p>
        </p:txBody>
      </p:sp>
      <p:sp>
        <p:nvSpPr>
          <p:cNvPr id="308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4209" name="Object 1"/>
          <p:cNvGraphicFramePr>
            <a:graphicFrameLocks noChangeAspect="1"/>
          </p:cNvGraphicFramePr>
          <p:nvPr/>
        </p:nvGraphicFramePr>
        <p:xfrm>
          <a:off x="114300" y="1155700"/>
          <a:ext cx="3171825" cy="1114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4" r:id="rId3" imgW="4848225" imgH="1695450" progId="CorelDRAW.Graphic.10">
                  <p:embed/>
                </p:oleObj>
              </mc:Choice>
              <mc:Fallback>
                <p:oleObj r:id="rId3" imgW="4848225" imgH="1695450" progId="CorelDRAW.Graphic.10">
                  <p:embed/>
                  <p:pic>
                    <p:nvPicPr>
                      <p:cNvPr id="94209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" y="1155700"/>
                        <a:ext cx="3171825" cy="1114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1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4211" name="Object 3"/>
          <p:cNvGraphicFramePr>
            <a:graphicFrameLocks noChangeAspect="1"/>
          </p:cNvGraphicFramePr>
          <p:nvPr/>
        </p:nvGraphicFramePr>
        <p:xfrm>
          <a:off x="88900" y="2832100"/>
          <a:ext cx="3190875" cy="286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5" r:id="rId5" imgW="4657725" imgH="4181475" progId="CorelDRAW.Graphic.10">
                  <p:embed/>
                </p:oleObj>
              </mc:Choice>
              <mc:Fallback>
                <p:oleObj r:id="rId5" imgW="4657725" imgH="4181475" progId="CorelDRAW.Graphic.10">
                  <p:embed/>
                  <p:pic>
                    <p:nvPicPr>
                      <p:cNvPr id="9421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" y="2832100"/>
                        <a:ext cx="3190875" cy="2867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0" y="2274888"/>
            <a:ext cx="34671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/>
              <a:t>Input Spectrum of Frequency Division Multiplexed Signal to be Channelized</a:t>
            </a:r>
            <a:endParaRPr lang="zh-CN" altLang="en-US" sz="1400"/>
          </a:p>
        </p:txBody>
      </p:sp>
      <p:sp>
        <p:nvSpPr>
          <p:cNvPr id="10" name="矩形 9"/>
          <p:cNvSpPr>
            <a:spLocks noChangeArrowheads="1"/>
          </p:cNvSpPr>
          <p:nvPr/>
        </p:nvSpPr>
        <p:spPr bwMode="auto">
          <a:xfrm>
            <a:off x="127000" y="5727700"/>
            <a:ext cx="3327400" cy="738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/>
              <a:t>Conventional Channelizer as a Replica of Analog Prototype: Down-Converters, Base-Band Filters, and Resamplers</a:t>
            </a:r>
            <a:endParaRPr lang="zh-CN" altLang="en-US" sz="1400"/>
          </a:p>
        </p:txBody>
      </p:sp>
      <p:sp>
        <p:nvSpPr>
          <p:cNvPr id="3084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aphicFrame>
        <p:nvGraphicFramePr>
          <p:cNvPr id="94213" name="Object 5"/>
          <p:cNvGraphicFramePr>
            <a:graphicFrameLocks noChangeAspect="1"/>
          </p:cNvGraphicFramePr>
          <p:nvPr/>
        </p:nvGraphicFramePr>
        <p:xfrm>
          <a:off x="4343400" y="3276600"/>
          <a:ext cx="4200525" cy="246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" r:id="rId7" imgW="5238750" imgH="3086100" progId="CorelDRAW.Graphic.10">
                  <p:embed/>
                </p:oleObj>
              </mc:Choice>
              <mc:Fallback>
                <p:oleObj r:id="rId7" imgW="5238750" imgH="3086100" progId="CorelDRAW.Graphic.10">
                  <p:embed/>
                  <p:pic>
                    <p:nvPicPr>
                      <p:cNvPr id="94213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3276600"/>
                        <a:ext cx="4200525" cy="2463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/>
          <p:cNvSpPr>
            <a:spLocks noChangeArrowheads="1"/>
          </p:cNvSpPr>
          <p:nvPr/>
        </p:nvSpPr>
        <p:spPr bwMode="auto">
          <a:xfrm>
            <a:off x="4178300" y="5805488"/>
            <a:ext cx="45720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400"/>
              <a:t>Polyphase Channelizer: Resampler, All-Pass Partition, and FFT Phase Shifters</a:t>
            </a:r>
            <a:endParaRPr lang="zh-CN" altLang="en-US" sz="1400"/>
          </a:p>
        </p:txBody>
      </p:sp>
      <p:sp>
        <p:nvSpPr>
          <p:cNvPr id="14" name="右箭头 13"/>
          <p:cNvSpPr>
            <a:spLocks noChangeArrowheads="1"/>
          </p:cNvSpPr>
          <p:nvPr/>
        </p:nvSpPr>
        <p:spPr bwMode="auto">
          <a:xfrm>
            <a:off x="3581400" y="4470400"/>
            <a:ext cx="622300" cy="381000"/>
          </a:xfrm>
          <a:prstGeom prst="rightArrow">
            <a:avLst>
              <a:gd name="adj1" fmla="val 50000"/>
              <a:gd name="adj2" fmla="val 49998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</p:spPr>
        <p:txBody>
          <a:bodyPr wrap="none"/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grpSp>
        <p:nvGrpSpPr>
          <p:cNvPr id="2" name="组合 17"/>
          <p:cNvGrpSpPr>
            <a:grpSpLocks/>
          </p:cNvGrpSpPr>
          <p:nvPr/>
        </p:nvGrpSpPr>
        <p:grpSpPr bwMode="auto">
          <a:xfrm>
            <a:off x="955675" y="1838325"/>
            <a:ext cx="5064125" cy="3770313"/>
            <a:chOff x="955040" y="1838960"/>
            <a:chExt cx="5065103" cy="3769360"/>
          </a:xfrm>
        </p:grpSpPr>
        <p:sp>
          <p:nvSpPr>
            <p:cNvPr id="3093" name="矩形 14"/>
            <p:cNvSpPr>
              <a:spLocks noChangeArrowheads="1"/>
            </p:cNvSpPr>
            <p:nvPr/>
          </p:nvSpPr>
          <p:spPr bwMode="auto">
            <a:xfrm>
              <a:off x="955040" y="2783840"/>
              <a:ext cx="508000" cy="282448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94" name="TextBox 15"/>
            <p:cNvSpPr txBox="1">
              <a:spLocks noChangeArrowheads="1"/>
            </p:cNvSpPr>
            <p:nvPr/>
          </p:nvSpPr>
          <p:spPr bwMode="auto">
            <a:xfrm>
              <a:off x="4040114" y="1838960"/>
              <a:ext cx="198002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r>
                <a:rPr lang="zh-CN" altLang="en-US"/>
                <a:t>混频频率与</a:t>
              </a:r>
              <a:r>
                <a:rPr lang="en-US" altLang="zh-CN"/>
                <a:t>FFT</a:t>
              </a:r>
            </a:p>
            <a:p>
              <a:pPr eaLnBrk="1" hangingPunct="1"/>
              <a:r>
                <a:rPr lang="zh-CN" altLang="en-US"/>
                <a:t>旋转因子的关系</a:t>
              </a:r>
            </a:p>
          </p:txBody>
        </p:sp>
        <p:sp>
          <p:nvSpPr>
            <p:cNvPr id="3095" name="右箭头 16"/>
            <p:cNvSpPr>
              <a:spLocks noChangeArrowheads="1"/>
            </p:cNvSpPr>
            <p:nvPr/>
          </p:nvSpPr>
          <p:spPr bwMode="auto">
            <a:xfrm rot="9093754">
              <a:off x="1291270" y="3264090"/>
              <a:ext cx="3580901" cy="320644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</p:grpSp>
      <p:grpSp>
        <p:nvGrpSpPr>
          <p:cNvPr id="3" name="组合 22"/>
          <p:cNvGrpSpPr>
            <a:grpSpLocks/>
          </p:cNvGrpSpPr>
          <p:nvPr/>
        </p:nvGrpSpPr>
        <p:grpSpPr bwMode="auto">
          <a:xfrm>
            <a:off x="1463675" y="3006725"/>
            <a:ext cx="5119688" cy="803275"/>
            <a:chOff x="1463040" y="3007360"/>
            <a:chExt cx="5120640" cy="802640"/>
          </a:xfrm>
        </p:grpSpPr>
        <p:sp>
          <p:nvSpPr>
            <p:cNvPr id="3090" name="矩形 18"/>
            <p:cNvSpPr>
              <a:spLocks noChangeArrowheads="1"/>
            </p:cNvSpPr>
            <p:nvPr/>
          </p:nvSpPr>
          <p:spPr bwMode="auto">
            <a:xfrm>
              <a:off x="1463040" y="3007360"/>
              <a:ext cx="711200" cy="39624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091" name="矩形 19"/>
            <p:cNvSpPr>
              <a:spLocks noChangeArrowheads="1"/>
            </p:cNvSpPr>
            <p:nvPr/>
          </p:nvSpPr>
          <p:spPr bwMode="auto">
            <a:xfrm>
              <a:off x="5872480" y="3535680"/>
              <a:ext cx="711200" cy="274320"/>
            </a:xfrm>
            <a:prstGeom prst="rect">
              <a:avLst/>
            </a:prstGeom>
            <a:noFill/>
            <a:ln w="9525" algn="ctr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/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cxnSp>
          <p:nvCxnSpPr>
            <p:cNvPr id="3092" name="直接箭头连接符 21"/>
            <p:cNvCxnSpPr>
              <a:cxnSpLocks noChangeShapeType="1"/>
              <a:stCxn id="3090" idx="3"/>
              <a:endCxn id="3091" idx="1"/>
            </p:cNvCxnSpPr>
            <p:nvPr/>
          </p:nvCxnSpPr>
          <p:spPr bwMode="auto">
            <a:xfrm>
              <a:off x="2174240" y="3205480"/>
              <a:ext cx="3698240" cy="467360"/>
            </a:xfrm>
            <a:prstGeom prst="straightConnector1">
              <a:avLst/>
            </a:prstGeom>
            <a:noFill/>
            <a:ln w="25400" algn="ctr">
              <a:solidFill>
                <a:srgbClr val="FF0000"/>
              </a:solidFill>
              <a:miter lim="800000"/>
              <a:headEnd type="triangle" w="med" len="med"/>
              <a:tailEnd type="triangle" w="med" len="med"/>
            </a:ln>
          </p:spPr>
        </p:cxnSp>
      </p:grp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116638" y="2743200"/>
            <a:ext cx="28257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/>
              <a:t>h(n)</a:t>
            </a:r>
            <a:r>
              <a:rPr lang="zh-CN" altLang="en-US"/>
              <a:t>和</a:t>
            </a:r>
            <a:r>
              <a:rPr lang="en-US" altLang="zh-CN"/>
              <a:t>h0(n)</a:t>
            </a:r>
            <a:r>
              <a:rPr lang="zh-CN" altLang="en-US"/>
              <a:t>什么关系？</a:t>
            </a:r>
          </a:p>
        </p:txBody>
      </p:sp>
    </p:spTree>
    <p:extLst>
      <p:ext uri="{BB962C8B-B14F-4D97-AF65-F5344CB8AC3E}">
        <p14:creationId xmlns:p14="http://schemas.microsoft.com/office/powerpoint/2010/main" val="36730637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4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4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 animBg="1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1" name="Rectangle 2"/>
          <p:cNvSpPr>
            <a:spLocks noGrp="1" noChangeArrowheads="1"/>
          </p:cNvSpPr>
          <p:nvPr>
            <p:ph type="title"/>
          </p:nvPr>
        </p:nvSpPr>
        <p:spPr>
          <a:xfrm>
            <a:off x="1219200" y="152400"/>
            <a:ext cx="7724775" cy="609600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通信和电子对抗中的滤波器</a:t>
            </a:r>
          </a:p>
        </p:txBody>
      </p:sp>
      <p:pic>
        <p:nvPicPr>
          <p:cNvPr id="6349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113" y="908050"/>
            <a:ext cx="7104062" cy="556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Text Box 4"/>
          <p:cNvSpPr txBox="1">
            <a:spLocks noChangeArrowheads="1"/>
          </p:cNvSpPr>
          <p:nvPr/>
        </p:nvSpPr>
        <p:spPr bwMode="auto">
          <a:xfrm>
            <a:off x="288925" y="1814513"/>
            <a:ext cx="1403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/>
              <a:t>电子侦察</a:t>
            </a:r>
          </a:p>
          <a:p>
            <a:pPr algn="l" eaLnBrk="1" hangingPunct="1"/>
            <a:r>
              <a:rPr lang="zh-CN" altLang="en-US" sz="2400"/>
              <a:t>频谱监视</a:t>
            </a:r>
          </a:p>
        </p:txBody>
      </p:sp>
      <p:sp>
        <p:nvSpPr>
          <p:cNvPr id="63494" name="Text Box 5"/>
          <p:cNvSpPr txBox="1">
            <a:spLocks noChangeArrowheads="1"/>
          </p:cNvSpPr>
          <p:nvPr/>
        </p:nvSpPr>
        <p:spPr bwMode="auto">
          <a:xfrm>
            <a:off x="250825" y="4694238"/>
            <a:ext cx="14033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000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algn="l" eaLnBrk="1" hangingPunct="1"/>
            <a:r>
              <a:rPr lang="zh-CN" altLang="en-US" sz="2400"/>
              <a:t>通信中的</a:t>
            </a:r>
          </a:p>
          <a:p>
            <a:pPr algn="l" eaLnBrk="1" hangingPunct="1"/>
            <a:r>
              <a:rPr lang="zh-CN" altLang="en-US" sz="2400"/>
              <a:t>频分多址</a:t>
            </a:r>
          </a:p>
        </p:txBody>
      </p:sp>
    </p:spTree>
    <p:extLst>
      <p:ext uri="{BB962C8B-B14F-4D97-AF65-F5344CB8AC3E}">
        <p14:creationId xmlns:p14="http://schemas.microsoft.com/office/powerpoint/2010/main" val="30794520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2"/>
          <p:cNvSpPr>
            <a:spLocks noGrp="1" noChangeArrowheads="1"/>
          </p:cNvSpPr>
          <p:nvPr>
            <p:ph type="title"/>
          </p:nvPr>
        </p:nvSpPr>
        <p:spPr>
          <a:xfrm>
            <a:off x="1150938" y="-100013"/>
            <a:ext cx="7793037" cy="914401"/>
          </a:xfrm>
        </p:spPr>
        <p:txBody>
          <a:bodyPr/>
          <a:lstStyle/>
          <a:p>
            <a:pPr eaLnBrk="1" hangingPunct="1"/>
            <a:r>
              <a:rPr lang="en-US" altLang="zh-CN" smtClean="0"/>
              <a:t>FDM</a:t>
            </a:r>
            <a:r>
              <a:rPr lang="zh-CN" altLang="en-US" smtClean="0"/>
              <a:t>数字接收机</a:t>
            </a:r>
            <a:r>
              <a:rPr lang="en-US" altLang="zh-CN" smtClean="0"/>
              <a:t>/</a:t>
            </a:r>
            <a:r>
              <a:rPr lang="zh-CN" altLang="en-US" smtClean="0"/>
              <a:t>发射机</a:t>
            </a:r>
            <a:endParaRPr lang="en-US" altLang="zh-CN" smtClean="0"/>
          </a:p>
        </p:txBody>
      </p:sp>
      <p:graphicFrame>
        <p:nvGraphicFramePr>
          <p:cNvPr id="11266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252413" y="1676400"/>
          <a:ext cx="4032250" cy="3784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7" name="Image" r:id="rId3" imgW="6146032" imgH="5092063" progId="Photoshop.Image.9">
                  <p:embed/>
                </p:oleObj>
              </mc:Choice>
              <mc:Fallback>
                <p:oleObj name="Image" r:id="rId3" imgW="6146032" imgH="5092063" progId="Photoshop.Image.9">
                  <p:embed/>
                  <p:pic>
                    <p:nvPicPr>
                      <p:cNvPr id="11266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1676400"/>
                        <a:ext cx="4032250" cy="3784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cap="flat" cmpd="sng">
                            <a:solidFill>
                              <a:schemeClr val="tx1"/>
                            </a:solidFill>
                            <a:prstDash val="solid"/>
                            <a:miter lim="800000"/>
                            <a:headEnd type="none" w="med" len="med"/>
                            <a:tailEnd type="none" w="med" len="med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4103688" y="1519238"/>
            <a:ext cx="5040312" cy="3997325"/>
            <a:chOff x="2585" y="1048"/>
            <a:chExt cx="3175" cy="2518"/>
          </a:xfrm>
        </p:grpSpPr>
        <p:pic>
          <p:nvPicPr>
            <p:cNvPr id="11275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85" y="1048"/>
              <a:ext cx="3175" cy="23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6" name="Text Box 6"/>
            <p:cNvSpPr txBox="1">
              <a:spLocks noChangeArrowheads="1"/>
            </p:cNvSpPr>
            <p:nvPr/>
          </p:nvSpPr>
          <p:spPr bwMode="auto">
            <a:xfrm>
              <a:off x="3288" y="3278"/>
              <a:ext cx="18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400"/>
                <a:t>各个通道的时域波形</a:t>
              </a:r>
            </a:p>
          </p:txBody>
        </p:sp>
      </p:grpSp>
      <p:grpSp>
        <p:nvGrpSpPr>
          <p:cNvPr id="3" name="Group 7"/>
          <p:cNvGrpSpPr>
            <a:grpSpLocks/>
          </p:cNvGrpSpPr>
          <p:nvPr/>
        </p:nvGrpSpPr>
        <p:grpSpPr bwMode="auto">
          <a:xfrm>
            <a:off x="4140200" y="1531938"/>
            <a:ext cx="4968875" cy="3913187"/>
            <a:chOff x="2608" y="1752"/>
            <a:chExt cx="3130" cy="2465"/>
          </a:xfrm>
        </p:grpSpPr>
        <p:pic>
          <p:nvPicPr>
            <p:cNvPr id="11273" name="Picture 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08" y="1752"/>
              <a:ext cx="3130" cy="2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274" name="Text Box 9"/>
            <p:cNvSpPr txBox="1">
              <a:spLocks noChangeArrowheads="1"/>
            </p:cNvSpPr>
            <p:nvPr/>
          </p:nvSpPr>
          <p:spPr bwMode="auto">
            <a:xfrm>
              <a:off x="3288" y="3929"/>
              <a:ext cx="18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0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l" eaLnBrk="1" hangingPunct="1"/>
              <a:r>
                <a:rPr lang="zh-CN" altLang="en-US" sz="2400"/>
                <a:t>各个通道的频域波形</a:t>
              </a:r>
            </a:p>
          </p:txBody>
        </p:sp>
      </p:grpSp>
      <p:sp>
        <p:nvSpPr>
          <p:cNvPr id="217098" name="Line 10"/>
          <p:cNvSpPr>
            <a:spLocks noChangeShapeType="1"/>
          </p:cNvSpPr>
          <p:nvPr/>
        </p:nvSpPr>
        <p:spPr bwMode="auto">
          <a:xfrm flipV="1">
            <a:off x="2339975" y="3500438"/>
            <a:ext cx="4464050" cy="649287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217099" name="Line 11"/>
          <p:cNvSpPr>
            <a:spLocks noChangeShapeType="1"/>
          </p:cNvSpPr>
          <p:nvPr/>
        </p:nvSpPr>
        <p:spPr bwMode="auto">
          <a:xfrm flipV="1">
            <a:off x="2339975" y="3500438"/>
            <a:ext cx="4464050" cy="649287"/>
          </a:xfrm>
          <a:prstGeom prst="line">
            <a:avLst/>
          </a:prstGeom>
          <a:noFill/>
          <a:ln w="9525">
            <a:solidFill>
              <a:schemeClr val="hlink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3348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7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6" dur="500"/>
                                        <p:tgtEl>
                                          <p:spTgt spid="217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17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2170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通信</a:t>
            </a:r>
            <a:r>
              <a:rPr lang="en-US" altLang="zh-CN" dirty="0" smtClean="0"/>
              <a:t>FDM</a:t>
            </a:r>
            <a:r>
              <a:rPr lang="zh-CN" altLang="en-US" dirty="0" smtClean="0"/>
              <a:t>演示</a:t>
            </a:r>
            <a:r>
              <a:rPr lang="en-US" altLang="zh-CN" dirty="0" smtClean="0"/>
              <a:t>(</a:t>
            </a:r>
            <a:r>
              <a:rPr lang="zh-CN" altLang="en-US" dirty="0" smtClean="0"/>
              <a:t>频域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2" name="内容占位符 1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1" y="990600"/>
            <a:ext cx="8218378" cy="5562600"/>
          </a:xfrm>
        </p:spPr>
      </p:pic>
    </p:spTree>
    <p:extLst>
      <p:ext uri="{BB962C8B-B14F-4D97-AF65-F5344CB8AC3E}">
        <p14:creationId xmlns:p14="http://schemas.microsoft.com/office/powerpoint/2010/main" val="3146213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通信</a:t>
            </a:r>
            <a:r>
              <a:rPr lang="en-US" altLang="zh-CN" dirty="0" smtClean="0"/>
              <a:t>FDM</a:t>
            </a:r>
            <a:r>
              <a:rPr lang="zh-CN" altLang="en-US" dirty="0" smtClean="0"/>
              <a:t>演示</a:t>
            </a:r>
            <a:r>
              <a:rPr lang="en-US" altLang="zh-CN" dirty="0" smtClean="0"/>
              <a:t>(</a:t>
            </a:r>
            <a:r>
              <a:rPr lang="zh-CN" altLang="en-US" dirty="0"/>
              <a:t>时</a:t>
            </a:r>
            <a:r>
              <a:rPr lang="zh-CN" altLang="en-US" dirty="0" smtClean="0"/>
              <a:t>域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811" y="990600"/>
            <a:ext cx="8218378" cy="5562600"/>
          </a:xfrm>
        </p:spPr>
      </p:pic>
    </p:spTree>
    <p:extLst>
      <p:ext uri="{BB962C8B-B14F-4D97-AF65-F5344CB8AC3E}">
        <p14:creationId xmlns:p14="http://schemas.microsoft.com/office/powerpoint/2010/main" val="15156668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梳状滤波在雷达</a:t>
            </a:r>
            <a:r>
              <a:rPr lang="en-US" altLang="zh-CN" dirty="0" smtClean="0"/>
              <a:t>MTI</a:t>
            </a:r>
            <a:r>
              <a:rPr lang="zh-CN" altLang="en-US" dirty="0" smtClean="0"/>
              <a:t>中的应用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 smtClean="0"/>
              <a:t>MTI</a:t>
            </a:r>
            <a:r>
              <a:rPr lang="zh-CN" altLang="en-US" sz="2400" dirty="0" smtClean="0"/>
              <a:t>：</a:t>
            </a:r>
            <a:r>
              <a:rPr lang="en-US" altLang="zh-CN" sz="2400" dirty="0" smtClean="0"/>
              <a:t>Moving </a:t>
            </a:r>
            <a:r>
              <a:rPr lang="en-US" altLang="zh-CN" sz="2400" dirty="0"/>
              <a:t>Target </a:t>
            </a:r>
            <a:r>
              <a:rPr lang="en-US" altLang="zh-CN" sz="2400" dirty="0" smtClean="0"/>
              <a:t>Indicator</a:t>
            </a:r>
            <a:r>
              <a:rPr lang="zh-CN" altLang="en-US" sz="2400" dirty="0" smtClean="0"/>
              <a:t>，动目标显示</a:t>
            </a:r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1873" y="1518292"/>
            <a:ext cx="5184727" cy="51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09502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以双延时对消器</a:t>
                </a:r>
                <a:r>
                  <a:rPr lang="en-US" altLang="zh-CN" sz="2400" dirty="0" smtClean="0"/>
                  <a:t>MTI</a:t>
                </a:r>
                <a:r>
                  <a:rPr lang="zh-CN" altLang="en-US" sz="2400" dirty="0" smtClean="0"/>
                  <a:t>为例，其脉冲响应函数为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)−2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)+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en-US" altLang="zh-CN" sz="2400" dirty="0" smtClean="0"/>
                  <a:t> </a:t>
                </a:r>
              </a:p>
              <a:p>
                <a:r>
                  <a:rPr lang="zh-CN" altLang="en-US" sz="2400" dirty="0" smtClean="0"/>
                  <a:t>其</a:t>
                </a:r>
                <a:r>
                  <a:rPr lang="en-US" altLang="zh-CN" sz="2400" dirty="0" smtClean="0"/>
                  <a:t>ZT</a:t>
                </a:r>
                <a:r>
                  <a:rPr lang="zh-CN" altLang="en-US" sz="2400" dirty="0" smtClean="0"/>
                  <a:t>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)=1−2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−2</m:t>
                        </m:r>
                      </m:sup>
                    </m:sSup>
                  </m:oMath>
                </a14:m>
                <a:endParaRPr lang="en-US" altLang="zh-CN" sz="2400" dirty="0"/>
              </a:p>
              <a:p>
                <a:r>
                  <a:rPr lang="zh-CN" altLang="en-US" sz="2400" dirty="0" smtClean="0"/>
                  <a:t>其幅频响应为</a:t>
                </a:r>
                <a:r>
                  <a:rPr lang="en-US" altLang="zh-CN" sz="2400" dirty="0" smtClean="0"/>
                  <a:t> </a:t>
                </a:r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16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/>
              <p:cNvSpPr/>
              <p:nvPr/>
            </p:nvSpPr>
            <p:spPr>
              <a:xfrm>
                <a:off x="2736182" y="2359195"/>
                <a:ext cx="3588418" cy="9936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</m:t>
                          </m:r>
                          <m:d>
                            <m:dPr>
                              <m:begChr m:val=""/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</m:d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>
                          <a:latin typeface="Cambria Math" panose="02040503050406030204" pitchFamily="18" charset="0"/>
                        </a:rPr>
                        <m:t>=16</m:t>
                      </m:r>
                      <m:sSup>
                        <m:sSup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zh-CN" alt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num>
                                    <m:den>
                                      <m:r>
                                        <a:rPr lang="zh-CN" alt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矩形 2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6182" y="2359195"/>
                <a:ext cx="3588418" cy="99360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梳状滤波在雷达</a:t>
            </a:r>
            <a:r>
              <a:rPr lang="en-US" altLang="zh-CN" dirty="0"/>
              <a:t>MTI</a:t>
            </a:r>
            <a:r>
              <a:rPr lang="zh-CN" altLang="en-US" dirty="0"/>
              <a:t>中的应用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50" y="5105400"/>
            <a:ext cx="5467350" cy="12954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275" y="3324225"/>
            <a:ext cx="4524375" cy="15525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048577" y="63362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双延时对消器</a:t>
            </a:r>
            <a:r>
              <a:rPr lang="en-US" altLang="zh-CN" sz="18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MTI</a:t>
            </a:r>
            <a:r>
              <a:rPr lang="zh-CN" altLang="en-US" sz="18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的实现</a:t>
            </a:r>
            <a:r>
              <a:rPr lang="en-US" altLang="zh-CN" sz="18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endParaRPr lang="zh-CN" altLang="en-US" sz="18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77177" y="4812268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双延时对消器</a:t>
            </a:r>
            <a:r>
              <a:rPr lang="en-US" altLang="zh-CN" sz="18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MTI</a:t>
            </a:r>
            <a:r>
              <a:rPr lang="zh-CN" altLang="en-US" sz="18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的实现</a:t>
            </a:r>
            <a:r>
              <a:rPr lang="en-US" altLang="zh-CN" sz="18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18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6508" y="838200"/>
            <a:ext cx="2214057" cy="220980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696200" y="274320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零极点</a:t>
            </a:r>
            <a:endParaRPr lang="zh-CN" altLang="en-US" sz="1800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57200" y="6324600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双延时</a:t>
            </a:r>
            <a:r>
              <a:rPr lang="en-US" altLang="zh-CN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MTI</a:t>
            </a:r>
            <a:r>
              <a:rPr lang="zh-CN" altLang="en-US" sz="1800" b="0" dirty="0">
                <a:latin typeface="宋体" panose="02010600030101010101" pitchFamily="2" charset="-122"/>
                <a:ea typeface="宋体" panose="02010600030101010101" pitchFamily="2" charset="-122"/>
              </a:rPr>
              <a:t>滤波器的幅频响应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935" y="3502825"/>
            <a:ext cx="3831580" cy="286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4968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9" grpId="0"/>
      <p:bldP spid="10" grpId="0"/>
      <p:bldP spid="17" grpId="0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梳状滤波在雷达</a:t>
            </a:r>
            <a:r>
              <a:rPr lang="en-US" altLang="zh-CN" dirty="0"/>
              <a:t>MTI</a:t>
            </a:r>
            <a:r>
              <a:rPr lang="zh-CN" altLang="en-US" dirty="0"/>
              <a:t>中的应用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z="24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905000"/>
            <a:ext cx="4876800" cy="365056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09600" y="1447800"/>
            <a:ext cx="39777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3" action="ppaction://hlinkfile"/>
              </a:rPr>
              <a:t>MTIRadarExample_DSP.m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152401" y="5486400"/>
            <a:ext cx="4495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模拟的双延时</a:t>
            </a:r>
            <a:r>
              <a:rPr lang="en-US" altLang="zh-CN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MTI</a:t>
            </a:r>
            <a:r>
              <a:rPr lang="zh-CN" altLang="en-US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对消效果</a:t>
            </a:r>
            <a:endParaRPr lang="zh-CN" altLang="en-US" b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288" y="914400"/>
            <a:ext cx="2570100" cy="2514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288" y="3703778"/>
            <a:ext cx="2566988" cy="260648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5715000" y="3348335"/>
            <a:ext cx="2696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实际雷达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MTI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对消前</a:t>
            </a:r>
            <a:endParaRPr lang="zh-CN" altLang="en-US" sz="2000" dirty="0"/>
          </a:p>
        </p:txBody>
      </p:sp>
      <p:sp>
        <p:nvSpPr>
          <p:cNvPr id="11" name="矩形 10"/>
          <p:cNvSpPr/>
          <p:nvPr/>
        </p:nvSpPr>
        <p:spPr>
          <a:xfrm>
            <a:off x="5715000" y="6248400"/>
            <a:ext cx="269627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实际雷达</a:t>
            </a:r>
            <a:r>
              <a:rPr lang="en-US" altLang="zh-CN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MTI</a:t>
            </a:r>
            <a:r>
              <a:rPr lang="zh-CN" altLang="en-US" sz="2000" b="0" dirty="0" smtClean="0">
                <a:latin typeface="宋体" panose="02010600030101010101" pitchFamily="2" charset="-122"/>
                <a:ea typeface="宋体" panose="02010600030101010101" pitchFamily="2" charset="-122"/>
              </a:rPr>
              <a:t>对消后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1474976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几种特殊系统</a:t>
            </a:r>
            <a:r>
              <a:rPr lang="en-US" altLang="zh-CN" dirty="0" smtClean="0"/>
              <a:t>-</a:t>
            </a:r>
            <a:r>
              <a:rPr lang="zh-CN" altLang="en-US" dirty="0" smtClean="0"/>
              <a:t>全</a:t>
            </a:r>
            <a:r>
              <a:rPr lang="zh-CN" altLang="en-US" dirty="0"/>
              <a:t>通滤波器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全通滤波器的幅频特性对所有频率均等于常数，即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|=1,0≤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≤2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altLang="zh-CN" sz="2400" dirty="0" smtClean="0"/>
                  <a:t> </a:t>
                </a:r>
                <a:endParaRPr lang="en-US" altLang="zh-CN" sz="2400" dirty="0"/>
              </a:p>
              <a:p>
                <a:r>
                  <a:rPr lang="zh-CN" altLang="en-US" sz="2400" dirty="0" smtClean="0"/>
                  <a:t>从而其频率响应函数可表示为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其滤波效果幅度不变，仅相位谱发生改变，即纯相位滤波。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全通滤波器的一般形式：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−2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+⋯+</m:t>
                        </m:r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dirty="0" smtClean="0"/>
                  <a:t> </a:t>
                </a:r>
              </a:p>
              <a:p>
                <a:r>
                  <a:rPr lang="zh-CN" altLang="en-US" sz="2400" dirty="0" smtClean="0"/>
                  <a:t>特点：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 smtClean="0"/>
                  <a:t>分子和分母多项式的系数相同，但排列顺序相反。</a:t>
                </a:r>
                <a:endParaRPr lang="en-US" altLang="zh-CN" sz="2000" dirty="0" smtClean="0"/>
              </a:p>
              <a:p>
                <a:pPr lvl="1"/>
                <a:r>
                  <a:rPr lang="zh-CN" altLang="en-US" sz="2000" dirty="0" smtClean="0"/>
                  <a:t>零点和极点互为倒数，且均以共轭对出现。因此</a:t>
                </a:r>
                <a:endParaRPr lang="en-US" altLang="zh-CN" sz="2000" dirty="0" smtClean="0"/>
              </a:p>
              <a:p>
                <a:pPr marL="520700" lvl="1" indent="0">
                  <a:buNone/>
                </a:pPr>
                <a:r>
                  <a:rPr lang="en-US" altLang="zh-CN" sz="2000" dirty="0"/>
                  <a:t> </a:t>
                </a:r>
                <a:r>
                  <a:rPr lang="en-US" altLang="zh-CN" sz="2000" dirty="0" smtClean="0"/>
                  <a:t>  </a:t>
                </a:r>
                <a:r>
                  <a:rPr lang="zh-CN" altLang="en-US" sz="2000" dirty="0" smtClean="0"/>
                  <a:t>复数零点和极点必然以四个一组出现。</a:t>
                </a:r>
                <a:endParaRPr lang="en-US" altLang="zh-CN" sz="2000" dirty="0"/>
              </a:p>
              <a:p>
                <a:r>
                  <a:rPr lang="zh-CN" altLang="en-US" sz="2400" dirty="0" smtClean="0"/>
                  <a:t>全通滤波器是纯相位滤波，用于相位均衡。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1316" r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7096" y="4190999"/>
            <a:ext cx="2419304" cy="2438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7633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频率响应函数与系统函数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设系统初始状态为零，系统对输入为单位脉冲序列的响应输出称为系统的单位脉冲响应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 smtClean="0"/>
                  <a:t>对其进行</a:t>
                </a:r>
                <a:r>
                  <a:rPr lang="en-US" altLang="zh-CN" sz="2400" dirty="0" smtClean="0"/>
                  <a:t>FT</a:t>
                </a:r>
                <a:r>
                  <a:rPr lang="zh-CN" altLang="en-US" sz="2400" dirty="0" smtClean="0"/>
                  <a:t>得到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d>
                          <m:d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nary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=|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sup>
                    </m:sSup>
                  </m:oMath>
                </a14:m>
                <a:r>
                  <a:rPr lang="en-US" altLang="zh-CN" sz="2400" dirty="0" smtClean="0">
                    <a:solidFill>
                      <a:srgbClr val="FF0000"/>
                    </a:solidFill>
                  </a:rPr>
                  <a:t> </a:t>
                </a:r>
                <a:endParaRPr lang="en-US" altLang="zh-CN" sz="2400" dirty="0">
                  <a:solidFill>
                    <a:srgbClr val="FF0000"/>
                  </a:solidFill>
                </a:endParaRPr>
              </a:p>
              <a:p>
                <a:r>
                  <a:rPr lang="zh-CN" altLang="en-US" sz="2400" dirty="0" smtClean="0"/>
                  <a:t>称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2400" dirty="0" smtClean="0"/>
                  <a:t>系统的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频率响应函数</a:t>
                </a:r>
                <a:r>
                  <a:rPr lang="zh-CN" altLang="en-US" sz="2400" dirty="0" smtClean="0"/>
                  <a:t>或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传输函数</a:t>
                </a:r>
                <a:r>
                  <a:rPr lang="zh-CN" altLang="en-US" sz="2400" dirty="0" smtClean="0"/>
                  <a:t>，表征系统的频率响应特性，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400" dirty="0" smtClean="0"/>
                  <a:t>称为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幅频特性函</a:t>
                </a:r>
                <a:r>
                  <a:rPr lang="zh-CN" altLang="en-US" sz="2400" dirty="0">
                    <a:solidFill>
                      <a:srgbClr val="0000CC"/>
                    </a:solidFill>
                  </a:rPr>
                  <a:t>数</a:t>
                </a:r>
                <a:r>
                  <a:rPr lang="zh-CN" altLang="en-US" sz="2400" dirty="0" smtClean="0"/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</m:d>
                      </m:sup>
                    </m:sSup>
                  </m:oMath>
                </a14:m>
                <a:r>
                  <a:rPr lang="zh-CN" altLang="en-US" sz="2400" dirty="0" smtClean="0"/>
                  <a:t>称为</a:t>
                </a:r>
                <a:r>
                  <a:rPr lang="zh-CN" altLang="en-US" sz="2400" dirty="0">
                    <a:solidFill>
                      <a:srgbClr val="0000CC"/>
                    </a:solidFill>
                  </a:rPr>
                  <a:t>相频特性函数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对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进行</a:t>
                </a:r>
                <a:r>
                  <a:rPr lang="en-US" altLang="zh-CN" sz="2400" dirty="0" smtClean="0"/>
                  <a:t>ZT</a:t>
                </a:r>
                <a:r>
                  <a:rPr lang="zh-CN" altLang="en-US" sz="2400" dirty="0" smtClean="0"/>
                  <a:t>，得到系统函数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，它表征了系统的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复频域特性</a:t>
                </a:r>
                <a:r>
                  <a:rPr lang="zh-CN" altLang="en-US" sz="2400" dirty="0" smtClean="0"/>
                  <a:t>。其一般表示式为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"/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𝑌</m:t>
                            </m:r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num>
                      <m:den>
                        <m:d>
                          <m:dPr>
                            <m:begChr m:val=""/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den>
                    </m:f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40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zh-CN" altLang="en-US" sz="24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40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CN" altLang="en-US" sz="24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r>
                  <a:rPr lang="en-US" altLang="zh-CN" sz="2400" dirty="0" smtClean="0"/>
                  <a:t> </a:t>
                </a:r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zh-CN" altLang="en-US" sz="2400" dirty="0"/>
              </a:p>
            </p:txBody>
          </p:sp>
        </mc:Choice>
        <mc:Fallback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1645" r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521984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几种特殊系统</a:t>
            </a:r>
            <a:r>
              <a:rPr lang="en-US" altLang="zh-CN" dirty="0" smtClean="0"/>
              <a:t>-</a:t>
            </a:r>
            <a:r>
              <a:rPr lang="zh-CN" altLang="en-US" dirty="0" smtClean="0"/>
              <a:t>梳状滤波器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由于梳状滤波器的频率响应函数以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2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zh-CN" altLang="en-US" sz="2400" dirty="0" smtClean="0"/>
                  <a:t>为周期，因此只要以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代替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 smtClean="0"/>
                  <a:t>就可以得到各种梳状滤波器。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以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</m:den>
                    </m:f>
                  </m:oMath>
                </a14:m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zh-CN" altLang="en-US" sz="2400" dirty="0" smtClean="0"/>
                  <a:t>  ，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0&lt;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sz="2400" dirty="0" smtClean="0"/>
                  <a:t>为例</a:t>
                </a:r>
                <a:endParaRPr lang="en-US" altLang="zh-CN" sz="2400" dirty="0"/>
              </a:p>
              <a:p>
                <a:r>
                  <a:rPr lang="zh-CN" altLang="en-US" sz="2400" dirty="0"/>
                  <a:t>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</m:oMath>
                </a14:m>
                <a:r>
                  <a:rPr lang="zh-CN" altLang="en-US" sz="2400" dirty="0"/>
                  <a:t>代替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 dirty="0"/>
                  <a:t>得到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zh-CN" altLang="en-US" sz="2400" dirty="0" smtClean="0"/>
                  <a:t>  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2400" dirty="0" smtClean="0"/>
                  <a:t> </a:t>
                </a:r>
                <a:endParaRPr lang="en-US" altLang="zh-CN" sz="2400" dirty="0"/>
              </a:p>
              <a:p>
                <a:r>
                  <a:rPr lang="zh-CN" altLang="en-US" sz="2400" dirty="0" smtClean="0"/>
                  <a:t>右图是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𝟖</m:t>
                    </m:r>
                  </m:oMath>
                </a14:m>
                <a:r>
                  <a:rPr lang="zh-CN" altLang="en-US" sz="2400" dirty="0" smtClean="0"/>
                  <a:t>的滤</a:t>
                </a:r>
                <a:endParaRPr lang="en-US" altLang="zh-CN" sz="2400" dirty="0"/>
              </a:p>
              <a:p>
                <a:pPr marL="0" indent="0">
                  <a:buNone/>
                </a:pPr>
                <a:r>
                  <a:rPr lang="en-US" altLang="zh-CN" sz="2400" dirty="0" smtClean="0"/>
                  <a:t>  </a:t>
                </a:r>
                <a:r>
                  <a:rPr lang="zh-CN" altLang="en-US" sz="2400" dirty="0" smtClean="0"/>
                  <a:t>波器特性图。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用于消除电网谐波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</a:t>
                </a:r>
                <a:r>
                  <a:rPr lang="zh-CN" altLang="en-US" sz="2400" dirty="0" smtClean="0"/>
                  <a:t>干扰，彩色电视中</a:t>
                </a:r>
                <a:endParaRPr lang="en-US" altLang="zh-CN" sz="2400" dirty="0" smtClean="0"/>
              </a:p>
              <a:p>
                <a:pPr marL="0" indent="0">
                  <a:buNone/>
                </a:pPr>
                <a:r>
                  <a:rPr lang="en-US" altLang="zh-CN" sz="2400" dirty="0"/>
                  <a:t> </a:t>
                </a:r>
                <a:r>
                  <a:rPr lang="en-US" altLang="zh-CN" sz="2400" dirty="0" smtClean="0"/>
                  <a:t> </a:t>
                </a:r>
                <a:r>
                  <a:rPr lang="zh-CN" altLang="en-US" sz="2400" dirty="0" smtClean="0"/>
                  <a:t>亮色分离等。</a:t>
                </a:r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9" t="-1316" b="-28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0800" y="1905000"/>
            <a:ext cx="6477000" cy="4905598"/>
          </a:xfrm>
          <a:prstGeom prst="rect">
            <a:avLst/>
          </a:prstGeom>
        </p:spPr>
      </p:pic>
      <p:sp>
        <p:nvSpPr>
          <p:cNvPr id="2" name="椭圆 1"/>
          <p:cNvSpPr/>
          <p:nvPr/>
        </p:nvSpPr>
        <p:spPr bwMode="auto">
          <a:xfrm>
            <a:off x="6553200" y="2362200"/>
            <a:ext cx="457200" cy="411480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24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403160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几种特殊系统</a:t>
            </a:r>
            <a:r>
              <a:rPr lang="en-US" altLang="zh-CN" dirty="0" smtClean="0"/>
              <a:t>-</a:t>
            </a:r>
            <a:r>
              <a:rPr lang="zh-CN" altLang="en-US" dirty="0" smtClean="0"/>
              <a:t>最小相位系统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因果系统的零点可在</a:t>
                </a:r>
                <a:r>
                  <a:rPr lang="en-US" altLang="zh-CN" sz="2400" dirty="0" smtClean="0"/>
                  <a:t>z</a:t>
                </a:r>
                <a:r>
                  <a:rPr lang="zh-CN" altLang="en-US" sz="2400" dirty="0" smtClean="0"/>
                  <a:t>平面上任意位置。如果因果稳定系统所有的零点均在单位圆内，则该系统称为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最小相位系统</a:t>
                </a:r>
                <a:r>
                  <a:rPr lang="zh-CN" altLang="en-US" sz="2400" dirty="0"/>
                  <a:t>，</a:t>
                </a:r>
                <a:r>
                  <a:rPr lang="zh-CN" altLang="en-US" sz="2400" dirty="0" smtClean="0"/>
                  <a:t>记为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。反之，称为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最大相位系统</a:t>
                </a:r>
                <a:r>
                  <a:rPr lang="zh-CN" altLang="en-US" sz="2400" dirty="0" smtClean="0"/>
                  <a:t>，记为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a:rPr lang="en-US" altLang="zh-CN" sz="2400" b="1" i="0" smtClean="0">
                                <a:latin typeface="Cambria Math" panose="02040503050406030204" pitchFamily="18" charset="0"/>
                              </a:rPr>
                              <m:t>𝐚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x</m:t>
                            </m:r>
                          </m:sub>
                        </m:sSub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。若单位圆内外均有零点，则称为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混合相位系统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最小相位系统的特点：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 smtClean="0"/>
                  <a:t>任意一个非最小相位系统的系统函数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均可由一个最小相位系统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和一个全通系统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𝑎𝑝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级联而成。</a:t>
                </a:r>
                <a:endParaRPr lang="en-US" altLang="zh-CN" sz="2000" dirty="0" smtClean="0"/>
              </a:p>
              <a:p>
                <a:pPr lvl="1"/>
                <a:r>
                  <a:rPr lang="zh-CN" altLang="en-US" sz="2000" dirty="0" smtClean="0"/>
                  <a:t>在幅频响应特性相同的所有因果稳定系统中，最小相位系统的相位延迟最小。</a:t>
                </a:r>
                <a:endParaRPr lang="en-US" altLang="zh-CN" sz="2000" dirty="0" smtClean="0"/>
              </a:p>
              <a:p>
                <a:pPr lvl="1"/>
                <a:r>
                  <a:rPr lang="zh-CN" altLang="en-US" sz="2000" dirty="0" smtClean="0"/>
                  <a:t>最小相位系统保证其逆系统存在。对于一个因果稳定系统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f>
                          <m:fPr>
                            <m:type m:val="li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den>
                        </m:f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，其逆系统为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𝐼𝑁𝑉</m:t>
                            </m:r>
                          </m:sub>
                        </m:sSub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)=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  <m:f>
                          <m:fPr>
                            <m:type m:val="lin"/>
                            <m:ctrlPr>
                              <a:rPr lang="zh-CN" altLang="en-US" sz="20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000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den>
                        </m:f>
                        <m:r>
                          <a:rPr lang="zh-CN" altLang="en-US" sz="20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000" dirty="0" smtClean="0"/>
                  <a:t>。当且仅当</a:t>
                </a:r>
                <a14:m>
                  <m:oMath xmlns:m="http://schemas.openxmlformats.org/officeDocument/2006/math"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为最小相位系统时，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zh-CN" altLang="en-US" sz="2000" i="1">
                            <a:latin typeface="Cambria Math" panose="02040503050406030204" pitchFamily="18" charset="0"/>
                          </a:rPr>
                          <m:t>𝐼𝑁𝑉</m:t>
                        </m:r>
                      </m:sub>
                    </m:sSub>
                    <m:r>
                      <a:rPr lang="zh-CN" altLang="en-US" sz="20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0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000" dirty="0" smtClean="0"/>
                  <a:t>才是因果稳定的</a:t>
                </a:r>
                <a:r>
                  <a:rPr lang="en-US" altLang="zh-CN" sz="2000" dirty="0" smtClean="0"/>
                  <a:t>(</a:t>
                </a:r>
                <a:r>
                  <a:rPr lang="zh-CN" altLang="en-US" sz="2000" dirty="0" smtClean="0"/>
                  <a:t>即物理可实现</a:t>
                </a:r>
                <a:r>
                  <a:rPr lang="en-US" altLang="zh-CN" sz="2000" dirty="0" smtClean="0"/>
                  <a:t>)</a:t>
                </a:r>
                <a:r>
                  <a:rPr lang="zh-CN" altLang="en-US" sz="2000" dirty="0" smtClean="0"/>
                  <a:t>。</a:t>
                </a:r>
                <a:endParaRPr lang="en-US" altLang="zh-CN" sz="20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29" t="-1316" r="-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780334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作业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CN" altLang="en-US" sz="3200" dirty="0" smtClean="0"/>
              <a:t>课后习题</a:t>
            </a:r>
            <a:r>
              <a:rPr lang="en-US" altLang="zh-CN" sz="3200" dirty="0" smtClean="0"/>
              <a:t>23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24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26</a:t>
            </a:r>
            <a:r>
              <a:rPr lang="zh-CN" altLang="en-US" sz="3200" dirty="0" smtClean="0"/>
              <a:t>，</a:t>
            </a:r>
            <a:r>
              <a:rPr lang="en-US" altLang="zh-CN" sz="3200" dirty="0" smtClean="0"/>
              <a:t>30</a:t>
            </a:r>
            <a:r>
              <a:rPr lang="zh-CN" altLang="en-US" sz="3200" dirty="0" smtClean="0"/>
              <a:t>，</a:t>
            </a:r>
            <a:r>
              <a:rPr lang="en-US" altLang="zh-CN" sz="3200" smtClean="0"/>
              <a:t>32</a:t>
            </a:r>
            <a:r>
              <a:rPr lang="zh-CN" altLang="en-US" sz="3200" smtClean="0"/>
              <a:t>。</a:t>
            </a:r>
            <a:endParaRPr lang="en-US" altLang="zh-CN" sz="3200" dirty="0" smtClean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 smtClean="0"/>
          </a:p>
          <a:p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6015567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219" name="内容占位符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Tx/>
              <a:buNone/>
            </a:pPr>
            <a:endParaRPr lang="en-US" altLang="zh-CN" b="0" smtClean="0"/>
          </a:p>
          <a:p>
            <a:pPr>
              <a:buFontTx/>
              <a:buNone/>
            </a:pPr>
            <a:endParaRPr lang="en-US" altLang="zh-CN" b="0" smtClean="0"/>
          </a:p>
          <a:p>
            <a:pPr>
              <a:buFontTx/>
              <a:buNone/>
            </a:pPr>
            <a:endParaRPr lang="en-US" altLang="zh-CN" b="0" smtClean="0"/>
          </a:p>
          <a:p>
            <a:pPr>
              <a:buFontTx/>
              <a:buNone/>
            </a:pPr>
            <a:endParaRPr lang="en-US" altLang="zh-CN" b="0" smtClean="0"/>
          </a:p>
          <a:p>
            <a:pPr algn="ctr">
              <a:buFontTx/>
              <a:buNone/>
            </a:pPr>
            <a:r>
              <a:rPr lang="zh-CN" altLang="en-US" sz="6000" b="0" smtClean="0"/>
              <a:t>谢谢！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频率响应函数与系统函数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如果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的收敛域包含单位圆，则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与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之间的关系如下：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2400" dirty="0" smtClean="0"/>
                  <a:t> </a:t>
                </a:r>
                <a:endParaRPr lang="en-US" altLang="zh-CN" sz="2400" dirty="0"/>
              </a:p>
              <a:p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表示系统对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特征序列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en-US" altLang="zh-CN" sz="24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𝒏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的响应特性，这就是它的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物理意义</a:t>
                </a:r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若系统输入信号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 smtClean="0"/>
                  <a:t>，则系统输出信号为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)∗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e>
                    </m:nary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 </a:t>
                </a:r>
              </a:p>
              <a:p>
                <a:r>
                  <a:rPr lang="zh-CN" altLang="en-US" sz="2400" dirty="0" smtClean="0"/>
                  <a:t>即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 smtClean="0"/>
                  <a:t>=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d>
                          <m:dPr>
                            <m:begChr m:val=""/>
                            <m:endChr m:val="]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sup>
                    </m:sSup>
                  </m:oMath>
                </a14:m>
                <a:endParaRPr lang="en-US" altLang="zh-CN" sz="2400" dirty="0"/>
              </a:p>
              <a:p>
                <a:r>
                  <a:rPr lang="zh-CN" altLang="en-US" sz="2400" dirty="0" smtClean="0"/>
                  <a:t>单频复指数信号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2400" dirty="0" smtClean="0"/>
                  <a:t>通过频率响应函数为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的系统后，输出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仍为</a:t>
                </a:r>
                <a:r>
                  <a:rPr lang="zh-CN" altLang="en-US" sz="2400" dirty="0" smtClean="0"/>
                  <a:t>单频复指数序列，幅度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放大</a:t>
                </a:r>
                <a:r>
                  <a:rPr lang="zh-CN" altLang="en-US" sz="2400" dirty="0" smtClean="0"/>
                  <a:t>倍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 dirty="0" smtClean="0">
                    <a:solidFill>
                      <a:srgbClr val="FF0000"/>
                    </a:solidFill>
                  </a:rPr>
                  <a:t>相移</a:t>
                </a:r>
                <a:r>
                  <a:rPr lang="zh-CN" altLang="en-US" sz="2400" dirty="0" smtClean="0"/>
                  <a:t>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。</a:t>
                </a:r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1096" r="-1143" b="-3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80168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正弦波通过系统的输出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系统输入信号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𝒄𝒐𝒔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时</m:t>
                    </m:r>
                  </m:oMath>
                </a14:m>
                <a:r>
                  <a:rPr lang="zh-CN" altLang="en-US" sz="2400" dirty="0" smtClean="0"/>
                  <a:t>，求系统的输出信号。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因为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CN" sz="2400" dirty="0"/>
                  <a:t>)</a:t>
                </a:r>
                <a:endParaRPr lang="en-US" altLang="zh-CN" sz="2400" dirty="0" smtClean="0"/>
              </a:p>
              <a:p>
                <a:r>
                  <a:rPr lang="zh-CN" altLang="en-US" sz="2400" dirty="0" smtClean="0"/>
                  <a:t>于是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zh-CN" altLang="en-US" sz="2400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altLang="zh-CN" sz="2400" dirty="0" smtClean="0"/>
                  <a:t> </a:t>
                </a:r>
              </a:p>
              <a:p>
                <a:r>
                  <a:rPr lang="zh-CN" altLang="en-US" sz="2400" dirty="0" smtClean="0"/>
                  <a:t>因为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为</a:t>
                </a:r>
                <a:r>
                  <a:rPr lang="zh-CN" altLang="en-US" sz="2400" dirty="0" smtClean="0">
                    <a:solidFill>
                      <a:srgbClr val="0000CC"/>
                    </a:solidFill>
                  </a:rPr>
                  <a:t>实序列</a:t>
                </a:r>
                <a:r>
                  <a:rPr lang="zh-CN" altLang="en-US" sz="2400" dirty="0" smtClean="0"/>
                  <a:t>，所以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40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CN" sz="2400" b="1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|=|</m:t>
                    </m:r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sup>
                        </m:sSup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zh-CN" altLang="en-US" sz="2400" dirty="0" smtClean="0"/>
                  <a:t>，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)=−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𝜑</m:t>
                        </m:r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(−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r>
                  <a:rPr lang="zh-CN" altLang="en-US" sz="2400" dirty="0" smtClean="0"/>
                  <a:t>。</a:t>
                </a:r>
              </a:p>
              <a:p>
                <a:pPr marL="0" indent="0">
                  <a:buNone/>
                </a:pPr>
                <a:r>
                  <a:rPr lang="zh-CN" altLang="en-US" sz="2400" dirty="0" smtClean="0"/>
                  <a:t>  因此</a:t>
                </a:r>
                <a:endParaRPr lang="en-US" altLang="zh-CN" sz="24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𝑦</m:t>
                    </m:r>
                    <m:d>
                      <m:d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zh-CN" altLang="en-US" sz="240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r>
                                      <a:rPr lang="zh-CN" altLang="en-US" sz="240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  <m:r>
                                      <a:rPr lang="zh-CN" altLang="en-US" sz="2400" i="1">
                                        <a:latin typeface="Cambria Math" panose="02040503050406030204" pitchFamily="18" charset="0"/>
                                      </a:rPr>
                                      <m:t>𝜔</m:t>
                                    </m:r>
                                  </m:sup>
                                </m:sSup>
                              </m:e>
                            </m:d>
                          </m:e>
                        </m:d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d>
                              <m:dPr>
                                <m:begChr m:val=""/>
                                <m:ctrlP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𝜑</m:t>
                                </m:r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(−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𝜔</m:t>
                                </m:r>
                              </m:e>
                            </m:d>
                          </m:sup>
                        </m:sSup>
                        <m:sSup>
                          <m:sSup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zh-CN" altLang="en-US" sz="24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i="1" dirty="0" smtClean="0">
                    <a:latin typeface="Cambria Math" panose="02040503050406030204" pitchFamily="18" charset="0"/>
                  </a:rPr>
                  <a:t> </a:t>
                </a:r>
              </a:p>
              <a:p>
                <a:pPr marL="0" indent="0">
                  <a:buNone/>
                </a:pPr>
                <a:r>
                  <a:rPr lang="zh-CN" altLang="en-US" sz="2400" dirty="0" smtClean="0"/>
                  <a:t>       </a:t>
                </a:r>
                <a14:m>
                  <m:oMath xmlns:m="http://schemas.openxmlformats.org/officeDocument/2006/math">
                    <m:r>
                      <a:rPr lang="zh-CN" altLang="en-US" sz="24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4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en-US" altLang="zh-CN" sz="2400" b="1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zh-CN" altLang="en-US" sz="24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m:rPr>
                        <m:sty m:val="p"/>
                      </m:rPr>
                      <a:rPr lang="zh-CN" altLang="en-US" sz="2400">
                        <a:latin typeface="Cambria Math" panose="02040503050406030204" pitchFamily="18" charset="0"/>
                      </a:rPr>
                      <m:t>cos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[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zh-CN" altLang="en-US" sz="24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sz="24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</m:d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400" dirty="0" smtClean="0"/>
                  <a:t>  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云形标注 16"/>
          <p:cNvSpPr/>
          <p:nvPr/>
        </p:nvSpPr>
        <p:spPr bwMode="auto">
          <a:xfrm>
            <a:off x="609600" y="5715000"/>
            <a:ext cx="1066800" cy="838200"/>
          </a:xfrm>
          <a:prstGeom prst="cloudCallout">
            <a:avLst>
              <a:gd name="adj1" fmla="val 82500"/>
              <a:gd name="adj2" fmla="val -39924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幅频响应</a:t>
            </a:r>
          </a:p>
        </p:txBody>
      </p:sp>
      <p:sp>
        <p:nvSpPr>
          <p:cNvPr id="18" name="云形标注 17"/>
          <p:cNvSpPr/>
          <p:nvPr/>
        </p:nvSpPr>
        <p:spPr bwMode="auto">
          <a:xfrm>
            <a:off x="5181600" y="5867400"/>
            <a:ext cx="1066800" cy="838200"/>
          </a:xfrm>
          <a:prstGeom prst="cloudCallout">
            <a:avLst>
              <a:gd name="adj1" fmla="val -98284"/>
              <a:gd name="adj2" fmla="val -5507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Arial" charset="0"/>
              </a:rPr>
              <a:t>相频响应</a:t>
            </a:r>
          </a:p>
        </p:txBody>
      </p:sp>
      <p:sp>
        <p:nvSpPr>
          <p:cNvPr id="19" name="云形标注 18"/>
          <p:cNvSpPr/>
          <p:nvPr/>
        </p:nvSpPr>
        <p:spPr bwMode="auto">
          <a:xfrm>
            <a:off x="3276600" y="5867400"/>
            <a:ext cx="1066800" cy="762000"/>
          </a:xfrm>
          <a:prstGeom prst="cloudCallout">
            <a:avLst>
              <a:gd name="adj1" fmla="val -20833"/>
              <a:gd name="adj2" fmla="val -63257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zh-CN" altLang="en-US" sz="1800" dirty="0">
                <a:solidFill>
                  <a:schemeClr val="bg1"/>
                </a:solidFill>
                <a:latin typeface="Arial" charset="0"/>
              </a:rPr>
              <a:t>频率不变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 flipH="1">
                <a:off x="6781800" y="5553670"/>
                <a:ext cx="17526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800" b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LTI</a:t>
                </a:r>
                <a:r>
                  <a:rPr lang="zh-CN" altLang="en-US" sz="1800" b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系统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18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00" b="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实际上可以看成一个滤波器</a:t>
                </a:r>
                <a:endParaRPr lang="zh-CN" altLang="en-US" sz="1800" b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6781800" y="5553670"/>
                <a:ext cx="1752601" cy="923330"/>
              </a:xfrm>
              <a:prstGeom prst="rect">
                <a:avLst/>
              </a:prstGeom>
              <a:blipFill>
                <a:blip r:embed="rId3"/>
                <a:stretch>
                  <a:fillRect l="-3136" t="-4605" b="-9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8765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用极点分布分析系统特性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400" dirty="0" smtClean="0"/>
                  <a:t>之前学过的结论：</a:t>
                </a:r>
                <a:endParaRPr lang="en-US" altLang="zh-CN" sz="2400" dirty="0" smtClean="0"/>
              </a:p>
              <a:p>
                <a:pPr lvl="1"/>
                <a:r>
                  <a:rPr lang="zh-CN" altLang="en-US" sz="2000" dirty="0" smtClean="0">
                    <a:solidFill>
                      <a:srgbClr val="0000CC"/>
                    </a:solidFill>
                  </a:rPr>
                  <a:t>因果</a:t>
                </a:r>
                <a:r>
                  <a:rPr lang="en-US" altLang="zh-CN" sz="2000" dirty="0" smtClean="0">
                    <a:solidFill>
                      <a:srgbClr val="0000CC"/>
                    </a:solidFill>
                  </a:rPr>
                  <a:t>(</a:t>
                </a:r>
                <a:r>
                  <a:rPr lang="zh-CN" altLang="en-US" sz="2000" dirty="0" smtClean="0">
                    <a:solidFill>
                      <a:srgbClr val="0000CC"/>
                    </a:solidFill>
                  </a:rPr>
                  <a:t>可实现</a:t>
                </a:r>
                <a:r>
                  <a:rPr lang="en-US" altLang="zh-CN" sz="2000" dirty="0" smtClean="0">
                    <a:solidFill>
                      <a:srgbClr val="0000CC"/>
                    </a:solidFill>
                  </a:rPr>
                  <a:t>)</a:t>
                </a:r>
                <a:r>
                  <a:rPr lang="zh-CN" altLang="en-US" sz="2000" dirty="0" smtClean="0">
                    <a:solidFill>
                      <a:srgbClr val="0000CC"/>
                    </a:solidFill>
                  </a:rPr>
                  <a:t>系统的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0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solidFill>
                      <a:srgbClr val="0000CC"/>
                    </a:solidFill>
                  </a:rPr>
                  <a:t>一定是因果序列，系统函数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0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000" dirty="0" smtClean="0">
                    <a:solidFill>
                      <a:srgbClr val="0000CC"/>
                    </a:solidFill>
                  </a:rPr>
                  <a:t>收敛域包含</a:t>
                </a:r>
                <a14:m>
                  <m:oMath xmlns:m="http://schemas.openxmlformats.org/officeDocument/2006/math">
                    <m:r>
                      <a:rPr lang="zh-CN" altLang="en-US" sz="200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∞</m:t>
                    </m:r>
                  </m:oMath>
                </a14:m>
                <a:r>
                  <a:rPr lang="zh-CN" altLang="en-US" sz="2000" dirty="0" smtClean="0">
                    <a:solidFill>
                      <a:srgbClr val="0000CC"/>
                    </a:solidFill>
                  </a:rPr>
                  <a:t>点，极点分布在某个圆内，收敛域在某个圆外。</a:t>
                </a:r>
                <a:endParaRPr lang="en-US" altLang="zh-CN" sz="2000" dirty="0" smtClean="0">
                  <a:solidFill>
                    <a:srgbClr val="0000CC"/>
                  </a:solidFill>
                </a:endParaRPr>
              </a:p>
              <a:p>
                <a:pPr lvl="1"/>
                <a:r>
                  <a:rPr lang="zh-CN" altLang="en-US" sz="2000" dirty="0" smtClean="0">
                    <a:solidFill>
                      <a:srgbClr val="0000CC"/>
                    </a:solidFill>
                  </a:rPr>
                  <a:t>系统稳定要求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grow m:val="on"/>
                        <m:ctrlP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0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=−∞</m:t>
                        </m:r>
                      </m:sub>
                      <m:sup>
                        <m:r>
                          <a:rPr lang="zh-CN" altLang="en-US" sz="20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∞</m:t>
                        </m:r>
                      </m:sup>
                      <m:e>
                        <m:r>
                          <a:rPr lang="zh-CN" altLang="en-US" sz="20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d>
                          <m:dPr>
                            <m:begChr m:val=""/>
                            <m:ctrlPr>
                              <a:rPr lang="zh-CN" alt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zh-CN" altLang="en-US" sz="2000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000" i="1">
                                <a:solidFill>
                                  <a:srgbClr val="0000CC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r>
                          <a:rPr lang="zh-CN" altLang="en-US" sz="20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|&lt;∞</m:t>
                        </m:r>
                      </m:e>
                    </m:nary>
                  </m:oMath>
                </a14:m>
                <a:r>
                  <a:rPr lang="zh-CN" altLang="en-US" sz="2000" dirty="0" smtClean="0">
                    <a:solidFill>
                      <a:srgbClr val="0000CC"/>
                    </a:solidFill>
                  </a:rPr>
                  <a:t>，也是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𝐅𝐓</m:t>
                        </m:r>
                        <m:r>
                          <a:rPr lang="en-US" altLang="zh-CN" sz="2000" b="1" i="1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zh-CN" altLang="en-US" sz="20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zh-CN" sz="2000" b="1" i="1" smtClean="0">
                        <a:solidFill>
                          <a:srgbClr val="0000CC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000" dirty="0" smtClean="0">
                    <a:solidFill>
                      <a:srgbClr val="0000CC"/>
                    </a:solidFill>
                  </a:rPr>
                  <a:t>存在的条件。系统稳定要求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00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000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000" dirty="0">
                    <a:solidFill>
                      <a:srgbClr val="0000CC"/>
                    </a:solidFill>
                  </a:rPr>
                  <a:t>收敛域</a:t>
                </a:r>
                <a:r>
                  <a:rPr lang="zh-CN" altLang="en-US" sz="2000" dirty="0" smtClean="0">
                    <a:solidFill>
                      <a:srgbClr val="0000CC"/>
                    </a:solidFill>
                  </a:rPr>
                  <a:t>包含单位圆。</a:t>
                </a:r>
                <a:endParaRPr lang="en-US" altLang="zh-CN" sz="2000" dirty="0" smtClean="0">
                  <a:solidFill>
                    <a:srgbClr val="0000CC"/>
                  </a:solidFill>
                </a:endParaRPr>
              </a:p>
              <a:p>
                <a:r>
                  <a:rPr lang="zh-CN" altLang="en-US" sz="2400" dirty="0" smtClean="0"/>
                  <a:t>于是，如果系统因果且稳定，则收敛域表示为</a:t>
                </a:r>
                <a:endParaRPr lang="en-US" altLang="zh-CN" sz="24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&lt;|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|≤∞,0&lt;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&lt;1</m:t>
                      </m:r>
                    </m:oMath>
                  </m:oMathPara>
                </a14:m>
                <a:endParaRPr lang="en-US" altLang="zh-CN" sz="2400" dirty="0" smtClean="0"/>
              </a:p>
              <a:p>
                <a:r>
                  <a:rPr lang="zh-CN" altLang="en-US" sz="2400" dirty="0" smtClean="0"/>
                  <a:t>说明：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400" dirty="0" smtClean="0">
                        <a:solidFill>
                          <a:srgbClr val="FF0000"/>
                        </a:solidFill>
                      </a:rPr>
                      <m:t>因果</m:t>
                    </m:r>
                    <m:d>
                      <m:dPr>
                        <m:begChr m:val=""/>
                        <m:ctrlPr>
                          <a:rPr lang="zh-CN" altLang="en-US" sz="2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zh-CN" altLang="en-US" sz="2400" dirty="0">
                            <a:solidFill>
                              <a:srgbClr val="FF0000"/>
                            </a:solidFill>
                          </a:rPr>
                          <m:t>系统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zh-CN" altLang="en-US" sz="24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400" dirty="0" smtClean="0">
                    <a:solidFill>
                      <a:srgbClr val="FF0000"/>
                    </a:solidFill>
                  </a:rPr>
                  <a:t>的极点集中在单位圆内部</a:t>
                </a:r>
                <a:r>
                  <a:rPr lang="zh-CN" altLang="en-US" sz="2400" dirty="0" smtClean="0"/>
                  <a:t>！可利用这个特性差别系统的因果性和稳定性。</a:t>
                </a:r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en-US" altLang="zh-CN" sz="2400" dirty="0"/>
              </a:p>
              <a:p>
                <a:endParaRPr lang="en-US" altLang="zh-CN" sz="2400" dirty="0" smtClean="0"/>
              </a:p>
              <a:p>
                <a:endParaRPr lang="zh-CN" altLang="en-US" sz="24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29" t="-1316" r="-1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/>
          <p:cNvSpPr/>
          <p:nvPr/>
        </p:nvSpPr>
        <p:spPr>
          <a:xfrm>
            <a:off x="4306542" y="319816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941354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利用</a:t>
            </a:r>
            <a:r>
              <a:rPr lang="en-US" altLang="zh-CN" sz="3200" dirty="0" err="1" smtClean="0"/>
              <a:t>Matlab</a:t>
            </a:r>
            <a:r>
              <a:rPr lang="zh-CN" altLang="en-US" sz="3200" dirty="0" smtClean="0"/>
              <a:t>差别系统的因果</a:t>
            </a:r>
            <a:r>
              <a:rPr lang="zh-CN" altLang="en-US" sz="3200" dirty="0"/>
              <a:t>性</a:t>
            </a:r>
            <a:r>
              <a:rPr lang="zh-CN" altLang="en-US" sz="3200" dirty="0" smtClean="0"/>
              <a:t>稳定性</a:t>
            </a:r>
            <a:endParaRPr lang="zh-CN" altLang="en-US" sz="3200" dirty="0"/>
          </a:p>
        </p:txBody>
      </p:sp>
      <p:sp>
        <p:nvSpPr>
          <p:cNvPr id="2" name="文本框 1"/>
          <p:cNvSpPr txBox="1"/>
          <p:nvPr/>
        </p:nvSpPr>
        <p:spPr>
          <a:xfrm>
            <a:off x="609600" y="1066800"/>
            <a:ext cx="3746538" cy="3728649"/>
          </a:xfrm>
          <a:prstGeom prst="rect">
            <a:avLst/>
          </a:prstGeom>
          <a:noFill/>
          <a:ln w="22225">
            <a:solidFill>
              <a:srgbClr val="0000CC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dirty="0"/>
              <a:t>function </a:t>
            </a:r>
            <a:r>
              <a:rPr lang="en-US" altLang="zh-CN" sz="2000" b="0" dirty="0">
                <a:solidFill>
                  <a:srgbClr val="0000CC"/>
                </a:solidFill>
              </a:rPr>
              <a:t>stab</a:t>
            </a:r>
            <a:r>
              <a:rPr lang="en-US" altLang="zh-CN" sz="2000" b="0" dirty="0"/>
              <a:t>(A)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 err="1"/>
              <a:t>disp</a:t>
            </a:r>
            <a:r>
              <a:rPr lang="en-US" altLang="zh-CN" sz="2000" b="0" dirty="0"/>
              <a:t>('</a:t>
            </a:r>
            <a:r>
              <a:rPr lang="zh-CN" altLang="en-US" sz="2000" b="0" dirty="0"/>
              <a:t>系统极点为：</a:t>
            </a:r>
            <a:r>
              <a:rPr lang="en-US" altLang="zh-CN" sz="2000" b="0" dirty="0"/>
              <a:t>')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/>
              <a:t>P=roots(A)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 err="1"/>
              <a:t>disp</a:t>
            </a:r>
            <a:r>
              <a:rPr lang="en-US" altLang="zh-CN" sz="2000" b="0" dirty="0"/>
              <a:t>('</a:t>
            </a:r>
            <a:r>
              <a:rPr lang="zh-CN" altLang="en-US" sz="2000" b="0" dirty="0"/>
              <a:t>系统极点模的最大值为：</a:t>
            </a:r>
            <a:r>
              <a:rPr lang="en-US" altLang="zh-CN" sz="2000" b="0" dirty="0"/>
              <a:t>')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/>
              <a:t>M=max(abs(P))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/>
              <a:t>if M &lt; 1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/>
              <a:t>    </a:t>
            </a:r>
            <a:r>
              <a:rPr lang="en-US" altLang="zh-CN" sz="2000" b="0" dirty="0" err="1"/>
              <a:t>disp</a:t>
            </a:r>
            <a:r>
              <a:rPr lang="en-US" altLang="zh-CN" sz="2000" b="0" dirty="0"/>
              <a:t>('</a:t>
            </a:r>
            <a:r>
              <a:rPr lang="zh-CN" altLang="en-US" sz="2000" b="0" dirty="0"/>
              <a:t>系统稳定</a:t>
            </a:r>
            <a:r>
              <a:rPr lang="en-US" altLang="zh-CN" sz="2000" b="0" dirty="0"/>
              <a:t>')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 smtClean="0"/>
              <a:t>end</a:t>
            </a:r>
            <a:endParaRPr lang="en-US" altLang="zh-CN" sz="2000" b="0" dirty="0"/>
          </a:p>
        </p:txBody>
      </p:sp>
      <p:sp>
        <p:nvSpPr>
          <p:cNvPr id="8" name="文本框 7"/>
          <p:cNvSpPr txBox="1"/>
          <p:nvPr/>
        </p:nvSpPr>
        <p:spPr>
          <a:xfrm>
            <a:off x="4787862" y="1066800"/>
            <a:ext cx="3876382" cy="1477328"/>
          </a:xfrm>
          <a:prstGeom prst="rect">
            <a:avLst/>
          </a:prstGeom>
          <a:noFill/>
          <a:ln w="22225">
            <a:solidFill>
              <a:srgbClr val="0000CC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altLang="zh-CN" sz="2000" b="0" dirty="0" smtClean="0"/>
              <a:t>%</a:t>
            </a:r>
            <a:r>
              <a:rPr lang="zh-CN" altLang="en-US" sz="2000" b="0" dirty="0" smtClean="0"/>
              <a:t>调用函数</a:t>
            </a:r>
            <a:r>
              <a:rPr lang="en-US" altLang="zh-CN" sz="2000" b="0" dirty="0">
                <a:solidFill>
                  <a:srgbClr val="0000CC"/>
                </a:solidFill>
              </a:rPr>
              <a:t>stab</a:t>
            </a:r>
            <a:endParaRPr lang="pt-BR" altLang="zh-CN" sz="2000" b="0" dirty="0" smtClean="0"/>
          </a:p>
          <a:p>
            <a:pPr>
              <a:lnSpc>
                <a:spcPct val="150000"/>
              </a:lnSpc>
            </a:pPr>
            <a:r>
              <a:rPr lang="pt-BR" altLang="zh-CN" sz="2000" b="0" dirty="0" smtClean="0"/>
              <a:t>A</a:t>
            </a:r>
            <a:r>
              <a:rPr lang="pt-BR" altLang="zh-CN" sz="2000" b="0" dirty="0"/>
              <a:t>=[2 -2.98 0.17 2.3418 -1.5147];</a:t>
            </a:r>
          </a:p>
          <a:p>
            <a:pPr>
              <a:lnSpc>
                <a:spcPct val="150000"/>
              </a:lnSpc>
            </a:pPr>
            <a:r>
              <a:rPr lang="en-US" altLang="zh-CN" sz="2000" b="0" dirty="0"/>
              <a:t>stab(A</a:t>
            </a:r>
            <a:r>
              <a:rPr lang="en-US" altLang="zh-CN" sz="2000" b="0" dirty="0" smtClean="0"/>
              <a:t>)</a:t>
            </a:r>
            <a:endParaRPr lang="en-US" altLang="zh-CN" sz="2000" b="0" dirty="0"/>
          </a:p>
        </p:txBody>
      </p:sp>
      <p:sp>
        <p:nvSpPr>
          <p:cNvPr id="9" name="文本框 8"/>
          <p:cNvSpPr txBox="1"/>
          <p:nvPr/>
        </p:nvSpPr>
        <p:spPr>
          <a:xfrm>
            <a:off x="4800600" y="2667000"/>
            <a:ext cx="3005951" cy="3554819"/>
          </a:xfrm>
          <a:prstGeom prst="rect">
            <a:avLst/>
          </a:prstGeom>
          <a:noFill/>
          <a:ln w="22225">
            <a:solidFill>
              <a:srgbClr val="0000CC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zh-CN" altLang="en-US" sz="2000" b="0" dirty="0" smtClean="0"/>
              <a:t>运行结果：</a:t>
            </a:r>
            <a:endParaRPr lang="en-US" altLang="zh-CN" sz="2000" b="0" dirty="0" smtClean="0"/>
          </a:p>
          <a:p>
            <a:pPr>
              <a:lnSpc>
                <a:spcPct val="125000"/>
              </a:lnSpc>
            </a:pPr>
            <a:r>
              <a:rPr lang="en-US" altLang="zh-CN" sz="2000" b="0" dirty="0"/>
              <a:t>P =</a:t>
            </a:r>
          </a:p>
          <a:p>
            <a:pPr>
              <a:lnSpc>
                <a:spcPct val="125000"/>
              </a:lnSpc>
            </a:pPr>
            <a:r>
              <a:rPr lang="en-US" altLang="zh-CN" sz="2000" b="0" dirty="0" smtClean="0"/>
              <a:t>  </a:t>
            </a:r>
            <a:r>
              <a:rPr lang="en-US" altLang="zh-CN" sz="2000" b="0" dirty="0"/>
              <a:t>-0.9000 + 0.0000i</a:t>
            </a:r>
          </a:p>
          <a:p>
            <a:pPr>
              <a:lnSpc>
                <a:spcPct val="125000"/>
              </a:lnSpc>
            </a:pPr>
            <a:r>
              <a:rPr lang="en-US" altLang="zh-CN" sz="2000" b="0" dirty="0"/>
              <a:t>   0.7000 + 0.6000i</a:t>
            </a:r>
          </a:p>
          <a:p>
            <a:pPr>
              <a:lnSpc>
                <a:spcPct val="125000"/>
              </a:lnSpc>
            </a:pPr>
            <a:r>
              <a:rPr lang="en-US" altLang="zh-CN" sz="2000" b="0" dirty="0"/>
              <a:t>   0.7000 - 0.6000i</a:t>
            </a:r>
          </a:p>
          <a:p>
            <a:pPr>
              <a:lnSpc>
                <a:spcPct val="125000"/>
              </a:lnSpc>
            </a:pPr>
            <a:r>
              <a:rPr lang="en-US" altLang="zh-CN" sz="2000" b="0" dirty="0"/>
              <a:t>   0.9900 + 0.0000i</a:t>
            </a:r>
          </a:p>
          <a:p>
            <a:pPr>
              <a:lnSpc>
                <a:spcPct val="125000"/>
              </a:lnSpc>
            </a:pPr>
            <a:r>
              <a:rPr lang="zh-CN" altLang="en-US" sz="2000" b="0" dirty="0" smtClean="0"/>
              <a:t>系统</a:t>
            </a:r>
            <a:r>
              <a:rPr lang="zh-CN" altLang="en-US" sz="2000" b="0" dirty="0"/>
              <a:t>极点模的最大值为：</a:t>
            </a:r>
          </a:p>
          <a:p>
            <a:pPr>
              <a:lnSpc>
                <a:spcPct val="125000"/>
              </a:lnSpc>
            </a:pPr>
            <a:r>
              <a:rPr lang="en-US" altLang="zh-CN" sz="2000" b="0" dirty="0" smtClean="0"/>
              <a:t>M =    </a:t>
            </a:r>
            <a:r>
              <a:rPr lang="en-US" altLang="zh-CN" sz="2000" b="0" dirty="0"/>
              <a:t>0.9900</a:t>
            </a:r>
          </a:p>
          <a:p>
            <a:pPr>
              <a:lnSpc>
                <a:spcPct val="125000"/>
              </a:lnSpc>
            </a:pPr>
            <a:r>
              <a:rPr lang="zh-CN" altLang="en-US" sz="2000" b="0" dirty="0" smtClean="0"/>
              <a:t>系统</a:t>
            </a:r>
            <a:r>
              <a:rPr lang="zh-CN" altLang="en-US" sz="2000" b="0" dirty="0"/>
              <a:t>稳定</a:t>
            </a:r>
            <a:endParaRPr lang="en-US" altLang="zh-CN" sz="2000" b="0" dirty="0" smtClean="0"/>
          </a:p>
        </p:txBody>
      </p:sp>
    </p:spTree>
    <p:extLst>
      <p:ext uri="{BB962C8B-B14F-4D97-AF65-F5344CB8AC3E}">
        <p14:creationId xmlns:p14="http://schemas.microsoft.com/office/powerpoint/2010/main" val="22485084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用极点分布分析系统特性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内容占位符 8"/>
              <p:cNvSpPr>
                <a:spLocks noGrp="1"/>
              </p:cNvSpPr>
              <p:nvPr>
                <p:ph idx="1"/>
              </p:nvPr>
            </p:nvSpPr>
            <p:spPr>
              <a:xfrm>
                <a:off x="304800" y="685800"/>
                <a:ext cx="8534400" cy="5562600"/>
              </a:xfrm>
            </p:spPr>
            <p:txBody>
              <a:bodyPr/>
              <a:lstStyle/>
              <a:p>
                <a:r>
                  <a:rPr lang="zh-CN" altLang="en-US" sz="2200" dirty="0" smtClean="0"/>
                  <a:t>已知</a:t>
                </a:r>
                <a14:m>
                  <m:oMath xmlns:m="http://schemas.openxmlformats.org/officeDocument/2006/math">
                    <m:r>
                      <a:rPr lang="en-US" altLang="zh-CN" sz="2200" b="1" i="0" smtClean="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zh-CN" altLang="en-US" sz="2200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d>
                          <m:d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𝑎𝑧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)(1−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sSup>
                              <m:sSup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p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den>
                    </m:f>
                    <m:r>
                      <a:rPr lang="zh-CN" altLang="en-US" sz="22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200" b="1" i="0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en-US" altLang="zh-CN" sz="2200" b="1" i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zh-CN" altLang="en-US" sz="2200" dirty="0" smtClean="0"/>
                  <a:t>，分析因果性及稳定性</a:t>
                </a:r>
                <a:endParaRPr lang="en-US" altLang="zh-CN" sz="2200" dirty="0" smtClean="0"/>
              </a:p>
              <a:p>
                <a:r>
                  <a:rPr lang="zh-CN" altLang="en-US" sz="2200" dirty="0" smtClean="0"/>
                  <a:t>解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𝐇</m:t>
                    </m:r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zh-CN" altLang="en-US" sz="2200" dirty="0" smtClean="0"/>
                  <a:t>的极点为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en-US" sz="2200" dirty="0" smtClean="0"/>
                  <a:t>和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2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200" dirty="0"/>
              </a:p>
              <a:p>
                <a:r>
                  <a:rPr lang="en-US" altLang="zh-CN" sz="2200" dirty="0" smtClean="0"/>
                  <a:t>(1)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收敛域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20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∞≥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|&gt;|</m:t>
                    </m:r>
                    <m:sSup>
                      <m:sSupPr>
                        <m:ctrlP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200" dirty="0" smtClean="0"/>
              </a:p>
              <a:p>
                <a:pPr marL="0" indent="0">
                  <a:buNone/>
                </a:pPr>
                <a:r>
                  <a:rPr lang="zh-CN" altLang="en-US" sz="2200" dirty="0" smtClean="0"/>
                  <a:t>  对应因果系统，但收敛域不包括单位圆，所</a:t>
                </a:r>
                <a:endParaRPr lang="en-US" altLang="zh-CN" sz="2200" dirty="0" smtClean="0"/>
              </a:p>
              <a:p>
                <a:pPr marL="0" indent="0">
                  <a:buNone/>
                </a:pPr>
                <a:r>
                  <a:rPr lang="zh-CN" altLang="en-US" sz="2200" dirty="0" smtClean="0"/>
                  <a:t>  以不稳定。</a:t>
                </a:r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r>
                  <a:rPr lang="en-US" altLang="zh-CN" sz="2200" dirty="0" smtClean="0"/>
                  <a:t>(2)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收敛域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：</m:t>
                    </m:r>
                  </m:oMath>
                </a14:m>
                <a:r>
                  <a:rPr lang="zh-CN" altLang="en-US" sz="22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200" b="1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𝟎</m:t>
                    </m:r>
                    <m:r>
                      <a:rPr lang="zh-CN" altLang="en-US" sz="2400">
                        <a:latin typeface="Cambria Math" panose="02040503050406030204" pitchFamily="18" charset="0"/>
                      </a:rPr>
                      <m:t>≤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|&lt;|</m:t>
                    </m:r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200" dirty="0">
                  <a:solidFill>
                    <a:srgbClr val="FF0000"/>
                  </a:solidFill>
                </a:endParaRPr>
              </a:p>
              <a:p>
                <a:pPr marL="0" indent="0">
                  <a:buNone/>
                </a:pPr>
                <a:r>
                  <a:rPr lang="en-US" altLang="zh-CN" sz="2200" dirty="0" smtClean="0"/>
                  <a:t>  </a:t>
                </a:r>
                <a:r>
                  <a:rPr lang="zh-CN" altLang="en-US" sz="2200" dirty="0" smtClean="0"/>
                  <a:t>非因果且不稳定，其</a:t>
                </a:r>
                <a14:m>
                  <m:oMath xmlns:m="http://schemas.openxmlformats.org/officeDocument/2006/math">
                    <m:d>
                      <m:dPr>
                        <m:begChr m:val=""/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𝒉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CN" sz="22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(−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𝒏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2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2200" dirty="0"/>
              </a:p>
              <a:p>
                <a:r>
                  <a:rPr lang="en-US" altLang="zh-CN" sz="2200" dirty="0" smtClean="0"/>
                  <a:t>(3)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收敛域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：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|&lt;|</m:t>
                    </m:r>
                    <m:r>
                      <a:rPr lang="zh-CN" altLang="en-US" sz="22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|&lt;|</m:t>
                    </m:r>
                    <m:sSup>
                      <m:sSupPr>
                        <m:ctrlP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20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sz="220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altLang="zh-CN" sz="2200" dirty="0" smtClean="0"/>
              </a:p>
              <a:p>
                <a:pPr marL="0" indent="0">
                  <a:buNone/>
                </a:pPr>
                <a:r>
                  <a:rPr lang="en-US" altLang="zh-CN" sz="2200" dirty="0" smtClean="0"/>
                  <a:t>  </a:t>
                </a:r>
                <a:r>
                  <a:rPr lang="zh-CN" altLang="en-US" sz="2200" dirty="0" smtClean="0"/>
                  <a:t>非因果，因收敛域包括单位圆，因此系统稳定。</a:t>
                </a:r>
                <a14:m>
                  <m:oMath xmlns:m="http://schemas.openxmlformats.org/officeDocument/2006/math">
                    <m:r>
                      <a:rPr lang="en-US" altLang="zh-CN" sz="2200" i="1">
                        <a:latin typeface="Cambria Math" panose="02040503050406030204" pitchFamily="18" charset="0"/>
                      </a:rPr>
                      <m:t>𝒉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)=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zh-CN" altLang="en-US" sz="2200">
                            <a:latin typeface="Cambria Math" panose="02040503050406030204" pitchFamily="18" charset="0"/>
                          </a:rPr>
                          <m:t>|</m:t>
                        </m:r>
                      </m:sup>
                    </m:sSup>
                  </m:oMath>
                </a14:m>
                <a:endParaRPr lang="en-US" altLang="zh-CN" sz="2200" dirty="0" smtClean="0"/>
              </a:p>
              <a:p>
                <a:r>
                  <a:rPr lang="zh-CN" altLang="en-US" sz="2200" dirty="0" smtClean="0"/>
                  <a:t>如何实现非因果的系统：</a:t>
                </a:r>
                <a:r>
                  <a:rPr lang="zh-CN" altLang="en-US" sz="2200" dirty="0" smtClean="0">
                    <a:solidFill>
                      <a:srgbClr val="0000CC"/>
                    </a:solidFill>
                  </a:rPr>
                  <a:t>先截取，再平移</a:t>
                </a:r>
                <a:r>
                  <a:rPr lang="zh-CN" altLang="en-US" sz="2200" dirty="0" smtClean="0"/>
                  <a:t>。</a:t>
                </a:r>
                <a:endParaRPr lang="en-US" altLang="zh-CN" sz="2200" dirty="0" smtClean="0"/>
              </a:p>
              <a:p>
                <a:endParaRPr lang="en-US" altLang="zh-CN" sz="2200" dirty="0"/>
              </a:p>
              <a:p>
                <a:endParaRPr lang="en-US" altLang="zh-CN" sz="2200" dirty="0" smtClean="0"/>
              </a:p>
              <a:p>
                <a:endParaRPr lang="zh-CN" altLang="en-US" sz="2200" dirty="0"/>
              </a:p>
            </p:txBody>
          </p:sp>
        </mc:Choice>
        <mc:Fallback>
          <p:sp>
            <p:nvSpPr>
              <p:cNvPr id="9" name="内容占位符 8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685800"/>
                <a:ext cx="8534400" cy="5562600"/>
              </a:xfrm>
              <a:blipFill>
                <a:blip r:embed="rId3"/>
                <a:stretch>
                  <a:fillRect l="-12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4"/>
          <a:srcRect l="18180" t="4836" r="16192" b="7492"/>
          <a:stretch/>
        </p:blipFill>
        <p:spPr>
          <a:xfrm>
            <a:off x="6404264" y="1371600"/>
            <a:ext cx="2743200" cy="2743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99" y="5105400"/>
            <a:ext cx="4385049" cy="1524000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191000" y="5120309"/>
            <a:ext cx="4648200" cy="1509091"/>
            <a:chOff x="4191000" y="5120309"/>
            <a:chExt cx="4648200" cy="1509091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97050" y="5120309"/>
              <a:ext cx="4342150" cy="1509091"/>
            </a:xfrm>
            <a:prstGeom prst="rect">
              <a:avLst/>
            </a:prstGeom>
          </p:spPr>
        </p:pic>
        <p:sp>
          <p:nvSpPr>
            <p:cNvPr id="8" name="右箭头 7"/>
            <p:cNvSpPr/>
            <p:nvPr/>
          </p:nvSpPr>
          <p:spPr bwMode="auto">
            <a:xfrm>
              <a:off x="4191000" y="5638800"/>
              <a:ext cx="533400" cy="381000"/>
            </a:xfrm>
            <a:prstGeom prst="rightArrow">
              <a:avLst/>
            </a:prstGeom>
            <a:solidFill>
              <a:schemeClr val="accent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332000" y="5867400"/>
            <a:ext cx="2020800" cy="685800"/>
            <a:chOff x="1332000" y="5867400"/>
            <a:chExt cx="2020800" cy="685800"/>
          </a:xfrm>
        </p:grpSpPr>
        <p:cxnSp>
          <p:nvCxnSpPr>
            <p:cNvPr id="6" name="直接连接符 5"/>
            <p:cNvCxnSpPr/>
            <p:nvPr/>
          </p:nvCxnSpPr>
          <p:spPr bwMode="auto">
            <a:xfrm>
              <a:off x="1332000" y="5867400"/>
              <a:ext cx="0" cy="6858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  <p:cxnSp>
          <p:nvCxnSpPr>
            <p:cNvPr id="12" name="直接连接符 11"/>
            <p:cNvCxnSpPr/>
            <p:nvPr/>
          </p:nvCxnSpPr>
          <p:spPr bwMode="auto">
            <a:xfrm>
              <a:off x="3352800" y="5867400"/>
              <a:ext cx="0" cy="68580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</p:cxnSp>
      </p:grp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286051"/>
              </p:ext>
            </p:extLst>
          </p:nvPr>
        </p:nvGraphicFramePr>
        <p:xfrm>
          <a:off x="2908300" y="2489200"/>
          <a:ext cx="914400" cy="18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5" name="Equation" r:id="rId7" imgW="914400" imgH="181440" progId="Equation.DSMT4">
                  <p:embed/>
                </p:oleObj>
              </mc:Choice>
              <mc:Fallback>
                <p:oleObj name="Equation" r:id="rId7" imgW="914400" imgH="1814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908300" y="2489200"/>
                        <a:ext cx="914400" cy="180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86462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5" dur="20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用极零点分析频率响应特性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5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sz="2200" dirty="0" smtClean="0"/>
                  <a:t>将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)=</m:t>
                    </m:r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200" i="1">
                                <a:latin typeface="Cambria Math" panose="02040503050406030204" pitchFamily="18" charset="0"/>
                              </a:rPr>
                              <m:t>𝑴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i="1">
                                    <a:latin typeface="Cambria Math" panose="02040503050406030204" pitchFamily="18" charset="0"/>
                                  </a:rPr>
                                  <m:t>𝒃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  <m:r>
                      <a:rPr lang="en-US" altLang="zh-CN" sz="2200" i="1">
                        <a:latin typeface="Cambria Math" panose="02040503050406030204" pitchFamily="18" charset="0"/>
                      </a:rPr>
                      <m:t>/</m:t>
                    </m:r>
                    <m:d>
                      <m:d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r>
                              <a:rPr lang="en-US" altLang="zh-CN" sz="2200" b="1" i="1" smtClean="0">
                                <a:latin typeface="Cambria Math" panose="02040503050406030204" pitchFamily="18" charset="0"/>
                              </a:rPr>
                              <m:t>𝑵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200" b="1" i="1" smtClean="0"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</m:e>
                              <m:sub>
                                <m: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p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p>
                        </m:sSup>
                      </m:e>
                    </m:d>
                  </m:oMath>
                </a14:m>
                <a:r>
                  <a:rPr lang="zh-CN" altLang="en-US" sz="2200" dirty="0"/>
                  <a:t>因式分解，</a:t>
                </a:r>
                <a:r>
                  <a:rPr lang="zh-CN" altLang="en-US" sz="2200" dirty="0" smtClean="0"/>
                  <a:t>得到</a:t>
                </a:r>
                <a:endParaRPr lang="en-US" altLang="zh-CN" sz="2200" dirty="0" smtClean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)=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𝐴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p>
                          <m:e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𝑐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∏"/>
                            <m:limLoc m:val="undOvr"/>
                            <m:grow m:val="on"/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d>
                              <m:dPr>
                                <m:ctrlPr>
                                  <a:rPr lang="zh-CN" altLang="en-US" sz="22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200">
                                    <a:latin typeface="Cambria Math" panose="02040503050406030204" pitchFamily="18" charset="0"/>
                                  </a:rPr>
                                  <m:t>1−</m:t>
                                </m:r>
                                <m:sSub>
                                  <m:sSub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b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200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p>
                                    <m:r>
                                      <a:rPr lang="zh-CN" altLang="en-US" sz="2200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den>
                    </m:f>
                  </m:oMath>
                </a14:m>
                <a:r>
                  <a:rPr lang="en-US" altLang="zh-CN" sz="2200" dirty="0" smtClean="0"/>
                  <a:t> </a:t>
                </a:r>
                <a:endParaRPr lang="en-US" altLang="zh-CN" sz="2200" dirty="0"/>
              </a:p>
              <a:p>
                <a:r>
                  <a:rPr lang="zh-CN" altLang="en-US" sz="2200" dirty="0" smtClean="0"/>
                  <a:t>其中</a:t>
                </a:r>
                <a14:m>
                  <m:oMath xmlns:m="http://schemas.openxmlformats.org/officeDocument/2006/math">
                    <m:r>
                      <a:rPr lang="en-US" altLang="zh-CN" sz="22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200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zh-CN" altLang="en-US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200" i="1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zh-CN" altLang="en-US" sz="22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r>
                      <a:rPr lang="zh-CN" altLang="en-US" sz="2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200" dirty="0" smtClean="0"/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是零点，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是极点。</a:t>
                </a:r>
                <a:endParaRPr lang="en-US" altLang="zh-CN" sz="2200" dirty="0" smtClean="0"/>
              </a:p>
              <a:p>
                <a14:m>
                  <m:oMath xmlns:m="http://schemas.openxmlformats.org/officeDocument/2006/math">
                    <m:r>
                      <a:rPr lang="en-US" altLang="zh-CN" sz="2200" b="0" i="1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zh-CN" altLang="en-US" sz="2200" dirty="0" smtClean="0"/>
                  <a:t>影响频率响应函数的幅度，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影响系统特性。</a:t>
                </a:r>
                <a:endParaRPr lang="en-US" altLang="zh-CN" sz="2200" dirty="0" smtClean="0"/>
              </a:p>
              <a:p>
                <a:r>
                  <a:rPr lang="zh-CN" altLang="en-US" sz="2200" dirty="0"/>
                  <a:t>对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(</m:t>
                    </m:r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200" dirty="0" smtClean="0"/>
                  <a:t>分子分母同乘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𝑵</m:t>
                        </m:r>
                        <m:r>
                          <a:rPr lang="en-US" altLang="zh-CN" sz="2200" b="1" i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𝑴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，再将</a:t>
                </a:r>
                <a14:m>
                  <m:oMath xmlns:m="http://schemas.openxmlformats.org/officeDocument/2006/math">
                    <m:r>
                      <a:rPr lang="zh-CN" altLang="en-US" sz="22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zh-CN" altLang="en-US" sz="22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代入得到</a:t>
                </a:r>
                <a:endParaRPr lang="en-US" altLang="zh-CN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</m:sup>
                      </m:sSup>
                      <m:r>
                        <a:rPr lang="zh-CN" altLang="en-US" sz="220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begChr m:val="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</m:d>
                        </m:sup>
                      </m:sSup>
                      <m:f>
                        <m:fPr>
                          <m:ctrlPr>
                            <a:rPr lang="zh-CN" altLang="en-US" sz="2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∏"/>
                              <m:limLoc m:val="undOvr"/>
                              <m:grow m:val="o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p>
                                  </m:sSup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∏"/>
                              <m:limLoc m:val="undOvr"/>
                              <m:grow m:val="on"/>
                              <m:ctrlP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zh-CN" altLang="en-US" sz="2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d>
                                <m:dPr>
                                  <m:ctrlPr>
                                    <a:rPr lang="zh-CN" alt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sup>
                                  </m:sSup>
                                  <m:r>
                                    <a:rPr lang="zh-CN" altLang="en-US" sz="220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e>
                                    <m:sub>
                                      <m:r>
                                        <a:rPr lang="zh-CN" altLang="en-US" sz="22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</m:oMath>
                  </m:oMathPara>
                </a14:m>
                <a:endParaRPr lang="en-US" altLang="zh-CN" sz="2200" dirty="0"/>
              </a:p>
              <a:p>
                <a:r>
                  <a:rPr lang="en-US" altLang="zh-CN" sz="2200" dirty="0" smtClean="0"/>
                  <a:t>z</a:t>
                </a:r>
                <a:r>
                  <a:rPr lang="zh-CN" altLang="en-US" sz="2200" dirty="0" smtClean="0"/>
                  <a:t>平面上，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由零点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200" dirty="0"/>
                  <a:t>指向单位圆上点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的零点向量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200" dirty="0" smtClean="0"/>
                  <a:t>表示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  <m:r>
                      <a:rPr lang="zh-CN" altLang="en-US" sz="220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200" dirty="0" smtClean="0"/>
                  <a:t>由</a:t>
                </a:r>
                <a:r>
                  <a:rPr lang="zh-CN" altLang="en-US" sz="2200" dirty="0"/>
                  <a:t>极</a:t>
                </a:r>
                <a:r>
                  <a:rPr lang="zh-CN" altLang="en-US" sz="2200" dirty="0" smtClean="0"/>
                  <a:t>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2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zh-CN" altLang="en-US" sz="2200" dirty="0"/>
                  <a:t>指向单位圆上点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2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zh-CN" altLang="en-US" sz="2200" i="1">
                            <a:latin typeface="Cambria Math" panose="02040503050406030204" pitchFamily="18" charset="0"/>
                          </a:rPr>
                          <m:t>𝜔</m:t>
                        </m:r>
                      </m:sup>
                    </m:sSup>
                  </m:oMath>
                </a14:m>
                <a:r>
                  <a:rPr lang="zh-CN" altLang="en-US" sz="2200" dirty="0" smtClean="0"/>
                  <a:t>的极点向量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b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acc>
                  </m:oMath>
                </a14:m>
                <a:r>
                  <a:rPr lang="zh-CN" altLang="en-US" sz="2200" dirty="0" smtClean="0"/>
                  <a:t>表示</a:t>
                </a:r>
                <a:r>
                  <a:rPr lang="zh-CN" altLang="en-US" sz="2200" dirty="0"/>
                  <a:t>。</a:t>
                </a:r>
                <a:endParaRPr lang="en-US" altLang="zh-CN" sz="2200" dirty="0" smtClean="0"/>
              </a:p>
              <a:p>
                <a:endParaRPr lang="en-US" altLang="zh-CN" sz="2200" dirty="0"/>
              </a:p>
              <a:p>
                <a:endParaRPr lang="zh-CN" altLang="en-US" sz="2200" dirty="0"/>
              </a:p>
              <a:p>
                <a:endParaRPr lang="zh-CN" altLang="en-US" sz="2200" dirty="0"/>
              </a:p>
            </p:txBody>
          </p:sp>
        </mc:Choice>
        <mc:Fallback xmlns="">
          <p:sp>
            <p:nvSpPr>
              <p:cNvPr id="6" name="内容占位符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14" t="-8224" r="-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0" y="967267"/>
            <a:ext cx="2723022" cy="2690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1858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J-Whit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PJ-Whi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J-White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J-White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J-White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33009</TotalTime>
  <Pages>1</Pages>
  <Words>3022</Words>
  <Application>Microsoft Office PowerPoint</Application>
  <PresentationFormat>全屏显示(4:3)</PresentationFormat>
  <Paragraphs>334</Paragraphs>
  <Slides>33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4</vt:i4>
      </vt:variant>
      <vt:variant>
        <vt:lpstr>幻灯片标题</vt:lpstr>
      </vt:variant>
      <vt:variant>
        <vt:i4>33</vt:i4>
      </vt:variant>
    </vt:vector>
  </HeadingPairs>
  <TitlesOfParts>
    <vt:vector size="45" baseType="lpstr">
      <vt:lpstr>黑体</vt:lpstr>
      <vt:lpstr>宋体</vt:lpstr>
      <vt:lpstr>Arial</vt:lpstr>
      <vt:lpstr>Cambria Math</vt:lpstr>
      <vt:lpstr>Tahoma</vt:lpstr>
      <vt:lpstr>Times New Roman</vt:lpstr>
      <vt:lpstr>Wingdings</vt:lpstr>
      <vt:lpstr>PJ-White</vt:lpstr>
      <vt:lpstr>Equation</vt:lpstr>
      <vt:lpstr>CorelDRAW.Graphic.10</vt:lpstr>
      <vt:lpstr>Image</vt:lpstr>
      <vt:lpstr>MathType 6.0 Equation</vt:lpstr>
      <vt:lpstr>数字信号处理</vt:lpstr>
      <vt:lpstr>时域离散信号和系统的频域分析</vt:lpstr>
      <vt:lpstr>频率响应函数与系统函数</vt:lpstr>
      <vt:lpstr>频率响应函数与系统函数</vt:lpstr>
      <vt:lpstr>正弦波通过系统的输出</vt:lpstr>
      <vt:lpstr>用极点分布分析系统特性</vt:lpstr>
      <vt:lpstr>利用Matlab差别系统的因果性稳定性</vt:lpstr>
      <vt:lpstr>用极点分布分析系统特性</vt:lpstr>
      <vt:lpstr>用极零点分析频率响应特性</vt:lpstr>
      <vt:lpstr>用极零点分析频率响应特性</vt:lpstr>
      <vt:lpstr>一阶系统的频率响应</vt:lpstr>
      <vt:lpstr>一阶系统的频率响应</vt:lpstr>
      <vt:lpstr>极零点对频率响应特性的影响</vt:lpstr>
      <vt:lpstr>举例-三阶无限冲激响应(IIR)系统</vt:lpstr>
      <vt:lpstr>极零点对频率响应特性的影响</vt:lpstr>
      <vt:lpstr>MATLAB函数说明</vt:lpstr>
      <vt:lpstr>PowerPoint 演示文稿</vt:lpstr>
      <vt:lpstr>举例</vt:lpstr>
      <vt:lpstr>通信子带处理的理论发展过程</vt:lpstr>
      <vt:lpstr>通信子带处理的理论发展过程</vt:lpstr>
      <vt:lpstr>PowerPoint 演示文稿</vt:lpstr>
      <vt:lpstr>通信和电子对抗中的滤波器</vt:lpstr>
      <vt:lpstr>FDM数字接收机/发射机</vt:lpstr>
      <vt:lpstr>通信FDM演示(频域)</vt:lpstr>
      <vt:lpstr>通信FDM演示(时域)</vt:lpstr>
      <vt:lpstr>梳状滤波在雷达MTI中的应用</vt:lpstr>
      <vt:lpstr>梳状滤波在雷达MTI中的应用</vt:lpstr>
      <vt:lpstr>梳状滤波在雷达MTI中的应用</vt:lpstr>
      <vt:lpstr>几种特殊系统-全通滤波器</vt:lpstr>
      <vt:lpstr>几种特殊系统-梳状滤波器</vt:lpstr>
      <vt:lpstr>几种特殊系统-最小相位系统</vt:lpstr>
      <vt:lpstr>作业</vt:lpstr>
      <vt:lpstr>PowerPoint 演示文稿</vt:lpstr>
    </vt:vector>
  </TitlesOfParts>
  <Company>MIT Lincoln Laboratory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Systolic FFT Architecture for FPGAs</dc:title>
  <dc:subject/>
  <dc:creator>Preston Jackson</dc:creator>
  <cp:keywords/>
  <dc:description/>
  <cp:lastModifiedBy>Zhenmiao Deng</cp:lastModifiedBy>
  <cp:revision>1219</cp:revision>
  <cp:lastPrinted>2001-06-18T18:57:59Z</cp:lastPrinted>
  <dcterms:created xsi:type="dcterms:W3CDTF">2004-07-20T15:10:20Z</dcterms:created>
  <dcterms:modified xsi:type="dcterms:W3CDTF">2019-09-25T03:41:23Z</dcterms:modified>
</cp:coreProperties>
</file>